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89" r:id="rId3"/>
    <p:sldId id="324" r:id="rId4"/>
    <p:sldId id="291" r:id="rId5"/>
    <p:sldId id="293" r:id="rId6"/>
    <p:sldId id="326" r:id="rId7"/>
    <p:sldId id="292" r:id="rId8"/>
    <p:sldId id="294" r:id="rId9"/>
    <p:sldId id="304" r:id="rId10"/>
    <p:sldId id="305" r:id="rId11"/>
    <p:sldId id="318" r:id="rId12"/>
    <p:sldId id="319" r:id="rId13"/>
    <p:sldId id="308" r:id="rId14"/>
    <p:sldId id="339" r:id="rId15"/>
    <p:sldId id="340" r:id="rId16"/>
    <p:sldId id="342" r:id="rId17"/>
    <p:sldId id="341" r:id="rId18"/>
    <p:sldId id="343" r:id="rId19"/>
    <p:sldId id="344" r:id="rId20"/>
    <p:sldId id="34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B27FBE-2F23-403F-9E74-0CF25B66F8F3}" v="6" dt="2025-08-20T15:08:03.4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836"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up  Dey" userId="13cfe54a-183b-4555-95ea-2145898cb345" providerId="ADAL" clId="{FDB27FBE-2F23-403F-9E74-0CF25B66F8F3}"/>
    <pc:docChg chg="modSld sldOrd">
      <pc:chgData name="Arup  Dey" userId="13cfe54a-183b-4555-95ea-2145898cb345" providerId="ADAL" clId="{FDB27FBE-2F23-403F-9E74-0CF25B66F8F3}" dt="2025-08-20T15:08:03.447" v="8"/>
      <pc:docMkLst>
        <pc:docMk/>
      </pc:docMkLst>
      <pc:sldChg chg="modSp mod">
        <pc:chgData name="Arup  Dey" userId="13cfe54a-183b-4555-95ea-2145898cb345" providerId="ADAL" clId="{FDB27FBE-2F23-403F-9E74-0CF25B66F8F3}" dt="2025-08-15T19:09:38.623" v="0" actId="1076"/>
        <pc:sldMkLst>
          <pc:docMk/>
          <pc:sldMk cId="3659473393" sldId="291"/>
        </pc:sldMkLst>
        <pc:picChg chg="mod">
          <ac:chgData name="Arup  Dey" userId="13cfe54a-183b-4555-95ea-2145898cb345" providerId="ADAL" clId="{FDB27FBE-2F23-403F-9E74-0CF25B66F8F3}" dt="2025-08-15T19:09:38.623" v="0" actId="1076"/>
          <ac:picMkLst>
            <pc:docMk/>
            <pc:sldMk cId="3659473393" sldId="291"/>
            <ac:picMk id="6" creationId="{02A8B919-9E5D-6E29-216A-EE65CD67BB61}"/>
          </ac:picMkLst>
        </pc:picChg>
      </pc:sldChg>
      <pc:sldChg chg="modAnim">
        <pc:chgData name="Arup  Dey" userId="13cfe54a-183b-4555-95ea-2145898cb345" providerId="ADAL" clId="{FDB27FBE-2F23-403F-9E74-0CF25B66F8F3}" dt="2025-08-20T15:03:03.447" v="1"/>
        <pc:sldMkLst>
          <pc:docMk/>
          <pc:sldMk cId="689360382" sldId="340"/>
        </pc:sldMkLst>
      </pc:sldChg>
      <pc:sldChg chg="ord">
        <pc:chgData name="Arup  Dey" userId="13cfe54a-183b-4555-95ea-2145898cb345" providerId="ADAL" clId="{FDB27FBE-2F23-403F-9E74-0CF25B66F8F3}" dt="2025-08-20T15:07:40.482" v="7"/>
        <pc:sldMkLst>
          <pc:docMk/>
          <pc:sldMk cId="4120623632" sldId="341"/>
        </pc:sldMkLst>
      </pc:sldChg>
      <pc:sldChg chg="modSp modAnim">
        <pc:chgData name="Arup  Dey" userId="13cfe54a-183b-4555-95ea-2145898cb345" providerId="ADAL" clId="{FDB27FBE-2F23-403F-9E74-0CF25B66F8F3}" dt="2025-08-20T15:06:58.893" v="5" actId="120"/>
        <pc:sldMkLst>
          <pc:docMk/>
          <pc:sldMk cId="1960596803" sldId="343"/>
        </pc:sldMkLst>
        <pc:spChg chg="mod">
          <ac:chgData name="Arup  Dey" userId="13cfe54a-183b-4555-95ea-2145898cb345" providerId="ADAL" clId="{FDB27FBE-2F23-403F-9E74-0CF25B66F8F3}" dt="2025-08-20T15:06:58.893" v="5" actId="120"/>
          <ac:spMkLst>
            <pc:docMk/>
            <pc:sldMk cId="1960596803" sldId="343"/>
            <ac:spMk id="3" creationId="{E1EF4062-7A05-985E-B080-87A2BAF7469A}"/>
          </ac:spMkLst>
        </pc:spChg>
      </pc:sldChg>
      <pc:sldChg chg="modAnim">
        <pc:chgData name="Arup  Dey" userId="13cfe54a-183b-4555-95ea-2145898cb345" providerId="ADAL" clId="{FDB27FBE-2F23-403F-9E74-0CF25B66F8F3}" dt="2025-08-20T15:08:03.447" v="8"/>
        <pc:sldMkLst>
          <pc:docMk/>
          <pc:sldMk cId="3794705640" sldId="344"/>
        </pc:sldMkLst>
      </pc:sldChg>
    </pc:docChg>
  </pc:docChgLst>
  <pc:docChgLst>
    <pc:chgData name="Arup  Dey" userId="13cfe54a-183b-4555-95ea-2145898cb345" providerId="ADAL" clId="{5A4F61A9-2EED-434B-A1C4-7480BC3D7839}"/>
    <pc:docChg chg="undo redo custSel addSld delSld modSld sldOrd">
      <pc:chgData name="Arup  Dey" userId="13cfe54a-183b-4555-95ea-2145898cb345" providerId="ADAL" clId="{5A4F61A9-2EED-434B-A1C4-7480BC3D7839}" dt="2025-06-05T13:27:09.825" v="698" actId="20577"/>
      <pc:docMkLst>
        <pc:docMk/>
      </pc:docMkLst>
      <pc:sldChg chg="modSp mod">
        <pc:chgData name="Arup  Dey" userId="13cfe54a-183b-4555-95ea-2145898cb345" providerId="ADAL" clId="{5A4F61A9-2EED-434B-A1C4-7480BC3D7839}" dt="2025-06-05T13:27:09.825" v="698" actId="20577"/>
        <pc:sldMkLst>
          <pc:docMk/>
          <pc:sldMk cId="403580481" sldId="256"/>
        </pc:sldMkLst>
      </pc:sldChg>
      <pc:sldChg chg="modSp add">
        <pc:chgData name="Arup  Dey" userId="13cfe54a-183b-4555-95ea-2145898cb345" providerId="ADAL" clId="{5A4F61A9-2EED-434B-A1C4-7480BC3D7839}" dt="2025-05-27T20:56:26.472" v="1" actId="20577"/>
        <pc:sldMkLst>
          <pc:docMk/>
          <pc:sldMk cId="1920014463" sldId="289"/>
        </pc:sldMkLst>
      </pc:sldChg>
      <pc:sldChg chg="modSp add">
        <pc:chgData name="Arup  Dey" userId="13cfe54a-183b-4555-95ea-2145898cb345" providerId="ADAL" clId="{5A4F61A9-2EED-434B-A1C4-7480BC3D7839}" dt="2025-05-27T20:56:42.424" v="2" actId="20577"/>
        <pc:sldMkLst>
          <pc:docMk/>
          <pc:sldMk cId="3659473393" sldId="291"/>
        </pc:sldMkLst>
      </pc:sldChg>
      <pc:sldChg chg="add">
        <pc:chgData name="Arup  Dey" userId="13cfe54a-183b-4555-95ea-2145898cb345" providerId="ADAL" clId="{5A4F61A9-2EED-434B-A1C4-7480BC3D7839}" dt="2025-05-27T20:56:11.900" v="0"/>
        <pc:sldMkLst>
          <pc:docMk/>
          <pc:sldMk cId="856707581" sldId="292"/>
        </pc:sldMkLst>
      </pc:sldChg>
      <pc:sldChg chg="add">
        <pc:chgData name="Arup  Dey" userId="13cfe54a-183b-4555-95ea-2145898cb345" providerId="ADAL" clId="{5A4F61A9-2EED-434B-A1C4-7480BC3D7839}" dt="2025-05-27T20:56:11.900" v="0"/>
        <pc:sldMkLst>
          <pc:docMk/>
          <pc:sldMk cId="3580903483" sldId="293"/>
        </pc:sldMkLst>
      </pc:sldChg>
      <pc:sldChg chg="add">
        <pc:chgData name="Arup  Dey" userId="13cfe54a-183b-4555-95ea-2145898cb345" providerId="ADAL" clId="{5A4F61A9-2EED-434B-A1C4-7480BC3D7839}" dt="2025-05-27T20:56:11.900" v="0"/>
        <pc:sldMkLst>
          <pc:docMk/>
          <pc:sldMk cId="73325264" sldId="294"/>
        </pc:sldMkLst>
      </pc:sldChg>
      <pc:sldChg chg="add">
        <pc:chgData name="Arup  Dey" userId="13cfe54a-183b-4555-95ea-2145898cb345" providerId="ADAL" clId="{5A4F61A9-2EED-434B-A1C4-7480BC3D7839}" dt="2025-05-27T20:57:54.677" v="3"/>
        <pc:sldMkLst>
          <pc:docMk/>
          <pc:sldMk cId="1223726922" sldId="304"/>
        </pc:sldMkLst>
      </pc:sldChg>
      <pc:sldChg chg="add">
        <pc:chgData name="Arup  Dey" userId="13cfe54a-183b-4555-95ea-2145898cb345" providerId="ADAL" clId="{5A4F61A9-2EED-434B-A1C4-7480BC3D7839}" dt="2025-05-27T20:57:54.677" v="3"/>
        <pc:sldMkLst>
          <pc:docMk/>
          <pc:sldMk cId="3073578382" sldId="305"/>
        </pc:sldMkLst>
      </pc:sldChg>
      <pc:sldChg chg="add">
        <pc:chgData name="Arup  Dey" userId="13cfe54a-183b-4555-95ea-2145898cb345" providerId="ADAL" clId="{5A4F61A9-2EED-434B-A1C4-7480BC3D7839}" dt="2025-05-27T21:01:41.947" v="5"/>
        <pc:sldMkLst>
          <pc:docMk/>
          <pc:sldMk cId="2792535464" sldId="306"/>
        </pc:sldMkLst>
      </pc:sldChg>
      <pc:sldChg chg="add del">
        <pc:chgData name="Arup  Dey" userId="13cfe54a-183b-4555-95ea-2145898cb345" providerId="ADAL" clId="{5A4F61A9-2EED-434B-A1C4-7480BC3D7839}" dt="2025-06-02T14:36:55.252" v="696" actId="2696"/>
        <pc:sldMkLst>
          <pc:docMk/>
          <pc:sldMk cId="282845141" sldId="307"/>
        </pc:sldMkLst>
      </pc:sldChg>
      <pc:sldChg chg="add">
        <pc:chgData name="Arup  Dey" userId="13cfe54a-183b-4555-95ea-2145898cb345" providerId="ADAL" clId="{5A4F61A9-2EED-434B-A1C4-7480BC3D7839}" dt="2025-05-27T20:57:54.677" v="3"/>
        <pc:sldMkLst>
          <pc:docMk/>
          <pc:sldMk cId="1691677743" sldId="308"/>
        </pc:sldMkLst>
      </pc:sldChg>
      <pc:sldChg chg="add">
        <pc:chgData name="Arup  Dey" userId="13cfe54a-183b-4555-95ea-2145898cb345" providerId="ADAL" clId="{5A4F61A9-2EED-434B-A1C4-7480BC3D7839}" dt="2025-05-27T20:57:54.677" v="3"/>
        <pc:sldMkLst>
          <pc:docMk/>
          <pc:sldMk cId="2862874942" sldId="318"/>
        </pc:sldMkLst>
      </pc:sldChg>
      <pc:sldChg chg="add">
        <pc:chgData name="Arup  Dey" userId="13cfe54a-183b-4555-95ea-2145898cb345" providerId="ADAL" clId="{5A4F61A9-2EED-434B-A1C4-7480BC3D7839}" dt="2025-05-27T20:57:54.677" v="3"/>
        <pc:sldMkLst>
          <pc:docMk/>
          <pc:sldMk cId="2302102814" sldId="319"/>
        </pc:sldMkLst>
      </pc:sldChg>
      <pc:sldChg chg="add">
        <pc:chgData name="Arup  Dey" userId="13cfe54a-183b-4555-95ea-2145898cb345" providerId="ADAL" clId="{5A4F61A9-2EED-434B-A1C4-7480BC3D7839}" dt="2025-05-27T20:56:11.900" v="0"/>
        <pc:sldMkLst>
          <pc:docMk/>
          <pc:sldMk cId="3180479784" sldId="324"/>
        </pc:sldMkLst>
      </pc:sldChg>
      <pc:sldChg chg="add">
        <pc:chgData name="Arup  Dey" userId="13cfe54a-183b-4555-95ea-2145898cb345" providerId="ADAL" clId="{5A4F61A9-2EED-434B-A1C4-7480BC3D7839}" dt="2025-05-27T20:56:11.900" v="0"/>
        <pc:sldMkLst>
          <pc:docMk/>
          <pc:sldMk cId="1889658292" sldId="326"/>
        </pc:sldMkLst>
      </pc:sldChg>
      <pc:sldChg chg="add del">
        <pc:chgData name="Arup  Dey" userId="13cfe54a-183b-4555-95ea-2145898cb345" providerId="ADAL" clId="{5A4F61A9-2EED-434B-A1C4-7480BC3D7839}" dt="2025-06-02T14:36:55.252" v="696" actId="2696"/>
        <pc:sldMkLst>
          <pc:docMk/>
          <pc:sldMk cId="1991515610" sldId="327"/>
        </pc:sldMkLst>
      </pc:sldChg>
      <pc:sldChg chg="add del">
        <pc:chgData name="Arup  Dey" userId="13cfe54a-183b-4555-95ea-2145898cb345" providerId="ADAL" clId="{5A4F61A9-2EED-434B-A1C4-7480BC3D7839}" dt="2025-06-02T14:36:55.252" v="696" actId="2696"/>
        <pc:sldMkLst>
          <pc:docMk/>
          <pc:sldMk cId="132403324" sldId="331"/>
        </pc:sldMkLst>
      </pc:sldChg>
      <pc:sldChg chg="add del">
        <pc:chgData name="Arup  Dey" userId="13cfe54a-183b-4555-95ea-2145898cb345" providerId="ADAL" clId="{5A4F61A9-2EED-434B-A1C4-7480BC3D7839}" dt="2025-06-02T14:36:55.252" v="696" actId="2696"/>
        <pc:sldMkLst>
          <pc:docMk/>
          <pc:sldMk cId="2282343091" sldId="332"/>
        </pc:sldMkLst>
      </pc:sldChg>
      <pc:sldChg chg="add del">
        <pc:chgData name="Arup  Dey" userId="13cfe54a-183b-4555-95ea-2145898cb345" providerId="ADAL" clId="{5A4F61A9-2EED-434B-A1C4-7480BC3D7839}" dt="2025-06-02T14:36:55.252" v="696" actId="2696"/>
        <pc:sldMkLst>
          <pc:docMk/>
          <pc:sldMk cId="2480851027" sldId="333"/>
        </pc:sldMkLst>
      </pc:sldChg>
      <pc:sldChg chg="add del">
        <pc:chgData name="Arup  Dey" userId="13cfe54a-183b-4555-95ea-2145898cb345" providerId="ADAL" clId="{5A4F61A9-2EED-434B-A1C4-7480BC3D7839}" dt="2025-06-02T14:36:55.252" v="696" actId="2696"/>
        <pc:sldMkLst>
          <pc:docMk/>
          <pc:sldMk cId="187404205" sldId="334"/>
        </pc:sldMkLst>
      </pc:sldChg>
      <pc:sldChg chg="add del">
        <pc:chgData name="Arup  Dey" userId="13cfe54a-183b-4555-95ea-2145898cb345" providerId="ADAL" clId="{5A4F61A9-2EED-434B-A1C4-7480BC3D7839}" dt="2025-06-02T14:36:55.252" v="696" actId="2696"/>
        <pc:sldMkLst>
          <pc:docMk/>
          <pc:sldMk cId="330290011" sldId="335"/>
        </pc:sldMkLst>
      </pc:sldChg>
      <pc:sldChg chg="add del">
        <pc:chgData name="Arup  Dey" userId="13cfe54a-183b-4555-95ea-2145898cb345" providerId="ADAL" clId="{5A4F61A9-2EED-434B-A1C4-7480BC3D7839}" dt="2025-06-02T14:36:55.252" v="696" actId="2696"/>
        <pc:sldMkLst>
          <pc:docMk/>
          <pc:sldMk cId="2723713802" sldId="336"/>
        </pc:sldMkLst>
      </pc:sldChg>
      <pc:sldChg chg="addSp modSp add del ord modAnim">
        <pc:chgData name="Arup  Dey" userId="13cfe54a-183b-4555-95ea-2145898cb345" providerId="ADAL" clId="{5A4F61A9-2EED-434B-A1C4-7480BC3D7839}" dt="2025-06-02T14:36:55.252" v="696" actId="2696"/>
        <pc:sldMkLst>
          <pc:docMk/>
          <pc:sldMk cId="2696595219" sldId="337"/>
        </pc:sldMkLst>
      </pc:sldChg>
      <pc:sldChg chg="del">
        <pc:chgData name="Arup  Dey" userId="13cfe54a-183b-4555-95ea-2145898cb345" providerId="ADAL" clId="{5A4F61A9-2EED-434B-A1C4-7480BC3D7839}" dt="2025-06-02T14:36:55.252" v="696" actId="2696"/>
        <pc:sldMkLst>
          <pc:docMk/>
          <pc:sldMk cId="836486215" sldId="338"/>
        </pc:sldMkLst>
      </pc:sldChg>
      <pc:sldChg chg="addSp delSp modSp add mod">
        <pc:chgData name="Arup  Dey" userId="13cfe54a-183b-4555-95ea-2145898cb345" providerId="ADAL" clId="{5A4F61A9-2EED-434B-A1C4-7480BC3D7839}" dt="2025-06-02T13:21:35.784" v="38" actId="1076"/>
        <pc:sldMkLst>
          <pc:docMk/>
          <pc:sldMk cId="2026475791" sldId="339"/>
        </pc:sldMkLst>
      </pc:sldChg>
      <pc:sldChg chg="delSp modSp add mod">
        <pc:chgData name="Arup  Dey" userId="13cfe54a-183b-4555-95ea-2145898cb345" providerId="ADAL" clId="{5A4F61A9-2EED-434B-A1C4-7480BC3D7839}" dt="2025-06-02T13:39:04.230" v="96" actId="478"/>
        <pc:sldMkLst>
          <pc:docMk/>
          <pc:sldMk cId="689360382" sldId="340"/>
        </pc:sldMkLst>
      </pc:sldChg>
      <pc:sldChg chg="modSp add mod">
        <pc:chgData name="Arup  Dey" userId="13cfe54a-183b-4555-95ea-2145898cb345" providerId="ADAL" clId="{5A4F61A9-2EED-434B-A1C4-7480BC3D7839}" dt="2025-06-02T14:01:32.670" v="437" actId="20577"/>
        <pc:sldMkLst>
          <pc:docMk/>
          <pc:sldMk cId="4120623632" sldId="341"/>
        </pc:sldMkLst>
      </pc:sldChg>
      <pc:sldChg chg="modSp add mod">
        <pc:chgData name="Arup  Dey" userId="13cfe54a-183b-4555-95ea-2145898cb345" providerId="ADAL" clId="{5A4F61A9-2EED-434B-A1C4-7480BC3D7839}" dt="2025-06-02T14:15:30.497" v="544" actId="20577"/>
        <pc:sldMkLst>
          <pc:docMk/>
          <pc:sldMk cId="733575534" sldId="342"/>
        </pc:sldMkLst>
      </pc:sldChg>
      <pc:sldChg chg="modSp add mod">
        <pc:chgData name="Arup  Dey" userId="13cfe54a-183b-4555-95ea-2145898cb345" providerId="ADAL" clId="{5A4F61A9-2EED-434B-A1C4-7480BC3D7839}" dt="2025-06-02T14:19:35.349" v="619" actId="207"/>
        <pc:sldMkLst>
          <pc:docMk/>
          <pc:sldMk cId="1960596803" sldId="343"/>
        </pc:sldMkLst>
      </pc:sldChg>
      <pc:sldChg chg="modSp add mod">
        <pc:chgData name="Arup  Dey" userId="13cfe54a-183b-4555-95ea-2145898cb345" providerId="ADAL" clId="{5A4F61A9-2EED-434B-A1C4-7480BC3D7839}" dt="2025-06-02T14:23:52.607" v="693" actId="255"/>
        <pc:sldMkLst>
          <pc:docMk/>
          <pc:sldMk cId="3794705640" sldId="344"/>
        </pc:sldMkLst>
      </pc:sldChg>
      <pc:sldChg chg="modSp add mod">
        <pc:chgData name="Arup  Dey" userId="13cfe54a-183b-4555-95ea-2145898cb345" providerId="ADAL" clId="{5A4F61A9-2EED-434B-A1C4-7480BC3D7839}" dt="2025-06-02T14:24:03.088" v="695" actId="12"/>
        <pc:sldMkLst>
          <pc:docMk/>
          <pc:sldMk cId="1509456583" sldId="34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4A48FE-02CF-4413-84E9-BD8689DE7299}" type="datetimeFigureOut">
              <a:rPr lang="en-US" smtClean="0"/>
              <a:t>8/20/2025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8882CA-D342-4BFC-9844-405A03F47BF6}" type="slidenum">
              <a:rPr lang="en-US" smtClean="0"/>
              <a:t>‹#›</a:t>
            </a:fld>
            <a:endParaRPr lang="en-US"/>
          </a:p>
        </p:txBody>
      </p:sp>
    </p:spTree>
    <p:extLst>
      <p:ext uri="{BB962C8B-B14F-4D97-AF65-F5344CB8AC3E}">
        <p14:creationId xmlns:p14="http://schemas.microsoft.com/office/powerpoint/2010/main" val="4282086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8882CA-D342-4BFC-9844-405A03F47BF6}" type="slidenum">
              <a:rPr lang="en-US" smtClean="0"/>
              <a:t>5</a:t>
            </a:fld>
            <a:endParaRPr lang="en-US"/>
          </a:p>
        </p:txBody>
      </p:sp>
    </p:spTree>
    <p:extLst>
      <p:ext uri="{BB962C8B-B14F-4D97-AF65-F5344CB8AC3E}">
        <p14:creationId xmlns:p14="http://schemas.microsoft.com/office/powerpoint/2010/main" val="1901434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A0924E-D2DE-4DA2-A524-7C76F0C94C0C}"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4255856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D51EAA-20B0-4418-92B3-A042F9D53A02}"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3250565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44ECBD-EB06-4DEE-9C42-B1183639E326}"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3443190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E1CC9D-4B8A-4B4C-9D7B-80C713F39495}"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3614420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4FBAC8C-135E-4889-BCFD-3F65219C975B}" type="datetime1">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4175252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590A8C-7180-4173-8496-A620BD7A3851}"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2378977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173E335-C200-4117-BA2F-3C1BDB25ADD0}" type="datetime1">
              <a:rPr lang="en-US" smtClean="0"/>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2380951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6D2239-135D-4E18-B16F-9CF92B48666B}" type="datetime1">
              <a:rPr lang="en-US" smtClean="0"/>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384992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41BA19-73BF-4111-A25F-52D01D688048}" type="datetime1">
              <a:rPr lang="en-US" smtClean="0"/>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3424929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9D49402-D04D-4C3F-99F8-9716F52DB910}"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2219942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F5DEAB-394A-4C75-A15C-C8A17F6899A2}" type="datetime1">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8614CC-46F7-406F-919F-4DF7A2A26C62}" type="slidenum">
              <a:rPr lang="en-US" smtClean="0"/>
              <a:t>‹#›</a:t>
            </a:fld>
            <a:endParaRPr lang="en-US"/>
          </a:p>
        </p:txBody>
      </p:sp>
    </p:spTree>
    <p:extLst>
      <p:ext uri="{BB962C8B-B14F-4D97-AF65-F5344CB8AC3E}">
        <p14:creationId xmlns:p14="http://schemas.microsoft.com/office/powerpoint/2010/main" val="390341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854FD0-1BAF-41AF-B00E-1C796FCFA3C3}" type="datetime1">
              <a:rPr lang="en-US" smtClean="0"/>
              <a:t>8/20/2025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8614CC-46F7-406F-919F-4DF7A2A26C62}" type="slidenum">
              <a:rPr lang="en-US" smtClean="0"/>
              <a:t>‹#›</a:t>
            </a:fld>
            <a:endParaRPr lang="en-US"/>
          </a:p>
        </p:txBody>
      </p:sp>
    </p:spTree>
    <p:extLst>
      <p:ext uri="{BB962C8B-B14F-4D97-AF65-F5344CB8AC3E}">
        <p14:creationId xmlns:p14="http://schemas.microsoft.com/office/powerpoint/2010/main" val="766897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122363"/>
            <a:ext cx="7772400" cy="2896572"/>
          </a:xfrm>
        </p:spPr>
        <p:txBody>
          <a:bodyPr>
            <a:normAutofit fontScale="90000"/>
          </a:bodyPr>
          <a:lstStyle/>
          <a:p>
            <a:r>
              <a:rPr lang="en-US" sz="4800">
                <a:solidFill>
                  <a:srgbClr val="C00000"/>
                </a:solidFill>
              </a:rPr>
              <a:t>ENGT 3510 </a:t>
            </a:r>
            <a:br>
              <a:rPr lang="en-US" sz="4800" dirty="0"/>
            </a:br>
            <a:br>
              <a:rPr lang="en-US" sz="4800" dirty="0"/>
            </a:br>
            <a:r>
              <a:rPr lang="en-US" sz="4800" dirty="0"/>
              <a:t>Welcome to </a:t>
            </a:r>
            <a:br>
              <a:rPr lang="en-US" sz="4800" dirty="0"/>
            </a:br>
            <a:r>
              <a:rPr lang="en-US" sz="4800" dirty="0"/>
              <a:t>Advanced Statistics in Engineering Technology</a:t>
            </a:r>
          </a:p>
        </p:txBody>
      </p:sp>
      <p:sp>
        <p:nvSpPr>
          <p:cNvPr id="5" name="Subtitle 4"/>
          <p:cNvSpPr>
            <a:spLocks noGrp="1"/>
          </p:cNvSpPr>
          <p:nvPr>
            <p:ph type="subTitle" idx="1"/>
          </p:nvPr>
        </p:nvSpPr>
        <p:spPr>
          <a:xfrm>
            <a:off x="1246239" y="4105276"/>
            <a:ext cx="6858000" cy="1655762"/>
          </a:xfrm>
        </p:spPr>
        <p:txBody>
          <a:bodyPr>
            <a:normAutofit/>
          </a:bodyPr>
          <a:lstStyle/>
          <a:p>
            <a:endParaRPr lang="en-US" dirty="0"/>
          </a:p>
          <a:p>
            <a:r>
              <a:rPr lang="en-US" sz="3600" dirty="0"/>
              <a:t>Introduction</a:t>
            </a:r>
            <a:endParaRPr lang="en-US" sz="3000" dirty="0"/>
          </a:p>
        </p:txBody>
      </p:sp>
    </p:spTree>
    <p:extLst>
      <p:ext uri="{BB962C8B-B14F-4D97-AF65-F5344CB8AC3E}">
        <p14:creationId xmlns:p14="http://schemas.microsoft.com/office/powerpoint/2010/main" val="403580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Frequency Distributions and Histograms</a:t>
            </a:r>
          </a:p>
        </p:txBody>
      </p:sp>
      <p:sp>
        <p:nvSpPr>
          <p:cNvPr id="3" name="Content Placeholder 2"/>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000" dirty="0"/>
              <a:t>The </a:t>
            </a:r>
            <a:r>
              <a:rPr lang="en-US" sz="2000" dirty="0">
                <a:solidFill>
                  <a:srgbClr val="C00000"/>
                </a:solidFill>
              </a:rPr>
              <a:t>histogram</a:t>
            </a:r>
            <a:r>
              <a:rPr lang="en-US" sz="2000" dirty="0"/>
              <a:t> is a visual display of the frequency distribution. The steps for constructing a histogram follow.</a:t>
            </a:r>
            <a:endParaRPr lang="en-US" sz="2400" dirty="0">
              <a:solidFill>
                <a:srgbClr val="C00000"/>
              </a:solidFill>
            </a:endParaRPr>
          </a:p>
          <a:p>
            <a:pPr marL="274320" indent="-274320">
              <a:lnSpc>
                <a:spcPct val="114000"/>
              </a:lnSpc>
              <a:spcBef>
                <a:spcPts val="0"/>
              </a:spcBef>
              <a:buSzPct val="80000"/>
              <a:buFont typeface="Wingdings" panose="05000000000000000000" pitchFamily="2" charset="2"/>
              <a:buChar char="v"/>
            </a:pPr>
            <a:r>
              <a:rPr lang="en-US" sz="2000" dirty="0"/>
              <a:t>Determine the number of bins</a:t>
            </a:r>
          </a:p>
          <a:p>
            <a:pPr marL="274320" indent="-274320">
              <a:lnSpc>
                <a:spcPct val="114000"/>
              </a:lnSpc>
              <a:spcBef>
                <a:spcPts val="0"/>
              </a:spcBef>
              <a:buSzPct val="80000"/>
              <a:buFont typeface="Wingdings" panose="05000000000000000000" pitchFamily="2" charset="2"/>
              <a:buChar char="v"/>
            </a:pPr>
            <a:r>
              <a:rPr lang="en-US" sz="2000" dirty="0"/>
              <a:t>Determine lower and upper bound of each bins</a:t>
            </a:r>
          </a:p>
          <a:p>
            <a:pPr marL="274320" indent="-274320">
              <a:lnSpc>
                <a:spcPct val="114000"/>
              </a:lnSpc>
              <a:spcBef>
                <a:spcPts val="0"/>
              </a:spcBef>
              <a:buSzPct val="80000"/>
              <a:buFont typeface="Wingdings" panose="05000000000000000000" pitchFamily="2" charset="2"/>
              <a:buChar char="v"/>
            </a:pPr>
            <a:r>
              <a:rPr lang="en-US" sz="2000" dirty="0"/>
              <a:t>Count the number of observations in each bin</a:t>
            </a:r>
          </a:p>
          <a:p>
            <a:pPr marL="274320" indent="-274320">
              <a:lnSpc>
                <a:spcPct val="114000"/>
              </a:lnSpc>
              <a:spcBef>
                <a:spcPts val="0"/>
              </a:spcBef>
              <a:buSzPct val="80000"/>
              <a:buFont typeface="Wingdings" panose="05000000000000000000" pitchFamily="2" charset="2"/>
              <a:buChar char="v"/>
            </a:pPr>
            <a:r>
              <a:rPr lang="en-US" sz="2000" dirty="0"/>
              <a:t>Rectangles are drawn over each bin and the height of each rectangle is proportional to frequency (or relative frequency)</a:t>
            </a:r>
          </a:p>
          <a:p>
            <a:pPr marL="0" indent="0">
              <a:lnSpc>
                <a:spcPct val="110000"/>
              </a:lnSpc>
              <a:spcBef>
                <a:spcPts val="0"/>
              </a:spcBef>
              <a:buNone/>
            </a:pPr>
            <a:endParaRPr lang="en-US" sz="2000" dirty="0"/>
          </a:p>
          <a:p>
            <a:pPr>
              <a:lnSpc>
                <a:spcPct val="110000"/>
              </a:lnSpc>
              <a:spcBef>
                <a:spcPts val="0"/>
              </a:spcBef>
            </a:pPr>
            <a:endParaRPr lang="en-US" sz="2000" dirty="0"/>
          </a:p>
        </p:txBody>
      </p:sp>
      <p:sp>
        <p:nvSpPr>
          <p:cNvPr id="4" name="Slide Number Placeholder 3"/>
          <p:cNvSpPr>
            <a:spLocks noGrp="1"/>
          </p:cNvSpPr>
          <p:nvPr>
            <p:ph type="sldNum" sz="quarter" idx="12"/>
          </p:nvPr>
        </p:nvSpPr>
        <p:spPr/>
        <p:txBody>
          <a:bodyPr/>
          <a:lstStyle/>
          <a:p>
            <a:fld id="{048614CC-46F7-406F-919F-4DF7A2A26C62}" type="slidenum">
              <a:rPr lang="en-US" smtClean="0"/>
              <a:t>10</a:t>
            </a:fld>
            <a:endParaRPr lang="en-US"/>
          </a:p>
        </p:txBody>
      </p:sp>
    </p:spTree>
    <p:extLst>
      <p:ext uri="{BB962C8B-B14F-4D97-AF65-F5344CB8AC3E}">
        <p14:creationId xmlns:p14="http://schemas.microsoft.com/office/powerpoint/2010/main" val="307357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Example</a:t>
            </a:r>
          </a:p>
        </p:txBody>
      </p:sp>
      <p:sp>
        <p:nvSpPr>
          <p:cNvPr id="3" name="Content Placeholder 2"/>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000" dirty="0"/>
              <a:t>Twenty students, selected randomly were asked to estimate the number of hours that they had spent studying in the past week (in and out of class). The responses are recorded below. </a:t>
            </a:r>
          </a:p>
          <a:p>
            <a:pPr marL="0" indent="0">
              <a:lnSpc>
                <a:spcPct val="110000"/>
              </a:lnSpc>
              <a:spcBef>
                <a:spcPts val="0"/>
              </a:spcBef>
              <a:buNone/>
            </a:pPr>
            <a:r>
              <a:rPr lang="en-US" sz="2000" dirty="0"/>
              <a:t>15 58 37 42 20 27 36 57 29 42 51 28 46 29 58 55 43 40 56 36 </a:t>
            </a:r>
          </a:p>
        </p:txBody>
      </p:sp>
      <p:sp>
        <p:nvSpPr>
          <p:cNvPr id="4" name="Slide Number Placeholder 3"/>
          <p:cNvSpPr>
            <a:spLocks noGrp="1"/>
          </p:cNvSpPr>
          <p:nvPr>
            <p:ph type="sldNum" sz="quarter" idx="12"/>
          </p:nvPr>
        </p:nvSpPr>
        <p:spPr/>
        <p:txBody>
          <a:bodyPr/>
          <a:lstStyle/>
          <a:p>
            <a:fld id="{048614CC-46F7-406F-919F-4DF7A2A26C62}" type="slidenum">
              <a:rPr lang="en-US" smtClean="0"/>
              <a:t>11</a:t>
            </a:fld>
            <a:endParaRPr lang="en-US"/>
          </a:p>
        </p:txBody>
      </p:sp>
    </p:spTree>
    <p:extLst>
      <p:ext uri="{BB962C8B-B14F-4D97-AF65-F5344CB8AC3E}">
        <p14:creationId xmlns:p14="http://schemas.microsoft.com/office/powerpoint/2010/main" val="2862874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Example</a:t>
            </a:r>
          </a:p>
        </p:txBody>
      </p:sp>
      <p:sp>
        <p:nvSpPr>
          <p:cNvPr id="3" name="Content Placeholder 2"/>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000" dirty="0"/>
              <a:t>Dataset: 15, 58, 37, 42, 20, 27, 36, 57, 29, 42, 51, 28, 46, 29, 58, 55, 43, 40, 56, 36 </a:t>
            </a:r>
          </a:p>
        </p:txBody>
      </p:sp>
      <p:sp>
        <p:nvSpPr>
          <p:cNvPr id="4" name="Slide Number Placeholder 3"/>
          <p:cNvSpPr>
            <a:spLocks noGrp="1"/>
          </p:cNvSpPr>
          <p:nvPr>
            <p:ph type="sldNum" sz="quarter" idx="12"/>
          </p:nvPr>
        </p:nvSpPr>
        <p:spPr/>
        <p:txBody>
          <a:bodyPr/>
          <a:lstStyle/>
          <a:p>
            <a:fld id="{048614CC-46F7-406F-919F-4DF7A2A26C62}" type="slidenum">
              <a:rPr lang="en-US" smtClean="0"/>
              <a:t>12</a:t>
            </a:fld>
            <a:endParaRPr lang="en-US"/>
          </a:p>
        </p:txBody>
      </p:sp>
      <p:pic>
        <p:nvPicPr>
          <p:cNvPr id="5" name="Picture 4">
            <a:extLst>
              <a:ext uri="{FF2B5EF4-FFF2-40B4-BE49-F238E27FC236}">
                <a16:creationId xmlns:a16="http://schemas.microsoft.com/office/drawing/2014/main" id="{295AA2A1-9490-48FB-87F7-260A8B1A9BA5}"/>
              </a:ext>
            </a:extLst>
          </p:cNvPr>
          <p:cNvPicPr>
            <a:picLocks noChangeAspect="1"/>
          </p:cNvPicPr>
          <p:nvPr/>
        </p:nvPicPr>
        <p:blipFill>
          <a:blip r:embed="rId2"/>
          <a:stretch>
            <a:fillRect/>
          </a:stretch>
        </p:blipFill>
        <p:spPr>
          <a:xfrm>
            <a:off x="326721" y="3016252"/>
            <a:ext cx="3494381" cy="1573915"/>
          </a:xfrm>
          <a:prstGeom prst="rect">
            <a:avLst/>
          </a:prstGeom>
        </p:spPr>
      </p:pic>
      <p:pic>
        <p:nvPicPr>
          <p:cNvPr id="6" name="Picture 5">
            <a:extLst>
              <a:ext uri="{FF2B5EF4-FFF2-40B4-BE49-F238E27FC236}">
                <a16:creationId xmlns:a16="http://schemas.microsoft.com/office/drawing/2014/main" id="{959692DA-6038-4FDC-BBC1-00DB9C058EEC}"/>
              </a:ext>
            </a:extLst>
          </p:cNvPr>
          <p:cNvPicPr>
            <a:picLocks noChangeAspect="1"/>
          </p:cNvPicPr>
          <p:nvPr/>
        </p:nvPicPr>
        <p:blipFill>
          <a:blip r:embed="rId3"/>
          <a:stretch>
            <a:fillRect/>
          </a:stretch>
        </p:blipFill>
        <p:spPr>
          <a:xfrm>
            <a:off x="3821102" y="2671222"/>
            <a:ext cx="4808169" cy="2704595"/>
          </a:xfrm>
          <a:prstGeom prst="rect">
            <a:avLst/>
          </a:prstGeom>
        </p:spPr>
      </p:pic>
    </p:spTree>
    <p:extLst>
      <p:ext uri="{BB962C8B-B14F-4D97-AF65-F5344CB8AC3E}">
        <p14:creationId xmlns:p14="http://schemas.microsoft.com/office/powerpoint/2010/main" val="230210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Histograms</a:t>
            </a:r>
          </a:p>
        </p:txBody>
      </p:sp>
      <p:sp>
        <p:nvSpPr>
          <p:cNvPr id="3" name="Content Placeholder 2"/>
          <p:cNvSpPr>
            <a:spLocks noGrp="1"/>
          </p:cNvSpPr>
          <p:nvPr>
            <p:ph idx="1"/>
          </p:nvPr>
        </p:nvSpPr>
        <p:spPr>
          <a:xfrm>
            <a:off x="628650" y="1690689"/>
            <a:ext cx="7886700" cy="4883151"/>
          </a:xfrm>
        </p:spPr>
        <p:txBody>
          <a:bodyPr>
            <a:normAutofit/>
          </a:bodyPr>
          <a:lstStyle/>
          <a:p>
            <a:pPr marL="0" indent="0">
              <a:lnSpc>
                <a:spcPct val="110000"/>
              </a:lnSpc>
              <a:spcBef>
                <a:spcPts val="0"/>
              </a:spcBef>
              <a:buNone/>
            </a:pPr>
            <a:endParaRPr lang="en-US" sz="2000" b="1" dirty="0">
              <a:solidFill>
                <a:srgbClr val="C00000"/>
              </a:solidFill>
            </a:endParaRPr>
          </a:p>
        </p:txBody>
      </p:sp>
      <p:sp>
        <p:nvSpPr>
          <p:cNvPr id="4" name="Slide Number Placeholder 3"/>
          <p:cNvSpPr>
            <a:spLocks noGrp="1"/>
          </p:cNvSpPr>
          <p:nvPr>
            <p:ph type="sldNum" sz="quarter" idx="12"/>
          </p:nvPr>
        </p:nvSpPr>
        <p:spPr/>
        <p:txBody>
          <a:bodyPr/>
          <a:lstStyle/>
          <a:p>
            <a:fld id="{048614CC-46F7-406F-919F-4DF7A2A26C62}" type="slidenum">
              <a:rPr lang="en-US" smtClean="0"/>
              <a:t>13</a:t>
            </a:fld>
            <a:endParaRPr lang="en-US" dirty="0"/>
          </a:p>
        </p:txBody>
      </p:sp>
      <p:pic>
        <p:nvPicPr>
          <p:cNvPr id="7" name="Picture 6">
            <a:extLst>
              <a:ext uri="{FF2B5EF4-FFF2-40B4-BE49-F238E27FC236}">
                <a16:creationId xmlns:a16="http://schemas.microsoft.com/office/drawing/2014/main" id="{46DDD6CC-1CB5-BFBF-7E00-A12DF94A7603}"/>
              </a:ext>
            </a:extLst>
          </p:cNvPr>
          <p:cNvPicPr>
            <a:picLocks noChangeAspect="1"/>
          </p:cNvPicPr>
          <p:nvPr/>
        </p:nvPicPr>
        <p:blipFill>
          <a:blip r:embed="rId2"/>
          <a:stretch>
            <a:fillRect/>
          </a:stretch>
        </p:blipFill>
        <p:spPr>
          <a:xfrm>
            <a:off x="628650" y="1694022"/>
            <a:ext cx="7833614" cy="2329498"/>
          </a:xfrm>
          <a:prstGeom prst="rect">
            <a:avLst/>
          </a:prstGeom>
        </p:spPr>
      </p:pic>
      <p:sp>
        <p:nvSpPr>
          <p:cNvPr id="15" name="TextBox 14">
            <a:extLst>
              <a:ext uri="{FF2B5EF4-FFF2-40B4-BE49-F238E27FC236}">
                <a16:creationId xmlns:a16="http://schemas.microsoft.com/office/drawing/2014/main" id="{9C3D144F-9D5B-38C6-9AD0-7F8F321D98C1}"/>
              </a:ext>
            </a:extLst>
          </p:cNvPr>
          <p:cNvSpPr txBox="1"/>
          <p:nvPr/>
        </p:nvSpPr>
        <p:spPr>
          <a:xfrm>
            <a:off x="932434" y="5166676"/>
            <a:ext cx="7529830" cy="646331"/>
          </a:xfrm>
          <a:prstGeom prst="rect">
            <a:avLst/>
          </a:prstGeom>
          <a:noFill/>
        </p:spPr>
        <p:txBody>
          <a:bodyPr wrap="square">
            <a:spAutoFit/>
          </a:bodyPr>
          <a:lstStyle/>
          <a:p>
            <a:pPr algn="ctr"/>
            <a:r>
              <a:rPr lang="en-US" dirty="0"/>
              <a:t>mode &gt; median &gt; mean if the distribution is skewed to the left, whereas mode &lt; median &lt; mean if the distribution is skewed to the right</a:t>
            </a:r>
          </a:p>
        </p:txBody>
      </p:sp>
    </p:spTree>
    <p:extLst>
      <p:ext uri="{BB962C8B-B14F-4D97-AF65-F5344CB8AC3E}">
        <p14:creationId xmlns:p14="http://schemas.microsoft.com/office/powerpoint/2010/main" val="1691677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94572-A701-647B-2A65-A33A39BA8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9D571-27DF-0EA4-51D7-896A64A94B6E}"/>
              </a:ext>
            </a:extLst>
          </p:cNvPr>
          <p:cNvSpPr>
            <a:spLocks noGrp="1"/>
          </p:cNvSpPr>
          <p:nvPr>
            <p:ph type="title"/>
          </p:nvPr>
        </p:nvSpPr>
        <p:spPr/>
        <p:txBody>
          <a:bodyPr/>
          <a:lstStyle/>
          <a:p>
            <a:r>
              <a:rPr lang="en-US" dirty="0">
                <a:solidFill>
                  <a:srgbClr val="C00000"/>
                </a:solidFill>
              </a:rPr>
              <a:t>Skewness</a:t>
            </a:r>
          </a:p>
        </p:txBody>
      </p:sp>
      <p:sp>
        <p:nvSpPr>
          <p:cNvPr id="3" name="Content Placeholder 2">
            <a:extLst>
              <a:ext uri="{FF2B5EF4-FFF2-40B4-BE49-F238E27FC236}">
                <a16:creationId xmlns:a16="http://schemas.microsoft.com/office/drawing/2014/main" id="{53CD13E4-5798-99C5-FA23-16F559411AB6}"/>
              </a:ext>
            </a:extLst>
          </p:cNvPr>
          <p:cNvSpPr>
            <a:spLocks noGrp="1"/>
          </p:cNvSpPr>
          <p:nvPr>
            <p:ph idx="1"/>
          </p:nvPr>
        </p:nvSpPr>
        <p:spPr>
          <a:xfrm>
            <a:off x="628650" y="1690689"/>
            <a:ext cx="7886700" cy="4883151"/>
          </a:xfrm>
        </p:spPr>
        <p:txBody>
          <a:bodyPr>
            <a:normAutofit/>
          </a:bodyPr>
          <a:lstStyle/>
          <a:p>
            <a:pPr marL="0" indent="0">
              <a:lnSpc>
                <a:spcPct val="110000"/>
              </a:lnSpc>
              <a:spcBef>
                <a:spcPts val="0"/>
              </a:spcBef>
              <a:buNone/>
            </a:pPr>
            <a:endParaRPr lang="en-US" sz="2000" b="1" dirty="0">
              <a:solidFill>
                <a:srgbClr val="C00000"/>
              </a:solidFill>
            </a:endParaRPr>
          </a:p>
        </p:txBody>
      </p:sp>
      <p:sp>
        <p:nvSpPr>
          <p:cNvPr id="4" name="Slide Number Placeholder 3">
            <a:extLst>
              <a:ext uri="{FF2B5EF4-FFF2-40B4-BE49-F238E27FC236}">
                <a16:creationId xmlns:a16="http://schemas.microsoft.com/office/drawing/2014/main" id="{D2CF0558-49FF-3EE2-E696-42E42CDDC8B1}"/>
              </a:ext>
            </a:extLst>
          </p:cNvPr>
          <p:cNvSpPr>
            <a:spLocks noGrp="1"/>
          </p:cNvSpPr>
          <p:nvPr>
            <p:ph type="sldNum" sz="quarter" idx="12"/>
          </p:nvPr>
        </p:nvSpPr>
        <p:spPr/>
        <p:txBody>
          <a:bodyPr/>
          <a:lstStyle/>
          <a:p>
            <a:fld id="{048614CC-46F7-406F-919F-4DF7A2A26C62}" type="slidenum">
              <a:rPr lang="en-US" smtClean="0"/>
              <a:t>14</a:t>
            </a:fld>
            <a:endParaRPr lang="en-US" dirty="0"/>
          </a:p>
        </p:txBody>
      </p:sp>
      <p:sp>
        <p:nvSpPr>
          <p:cNvPr id="15" name="TextBox 14">
            <a:extLst>
              <a:ext uri="{FF2B5EF4-FFF2-40B4-BE49-F238E27FC236}">
                <a16:creationId xmlns:a16="http://schemas.microsoft.com/office/drawing/2014/main" id="{74A666FB-89B3-0298-B738-2B888C19450C}"/>
              </a:ext>
            </a:extLst>
          </p:cNvPr>
          <p:cNvSpPr txBox="1"/>
          <p:nvPr/>
        </p:nvSpPr>
        <p:spPr>
          <a:xfrm>
            <a:off x="985520" y="5535875"/>
            <a:ext cx="7529830" cy="646331"/>
          </a:xfrm>
          <a:prstGeom prst="rect">
            <a:avLst/>
          </a:prstGeom>
          <a:noFill/>
        </p:spPr>
        <p:txBody>
          <a:bodyPr wrap="square">
            <a:spAutoFit/>
          </a:bodyPr>
          <a:lstStyle/>
          <a:p>
            <a:pPr algn="ctr"/>
            <a:r>
              <a:rPr lang="en-US" dirty="0"/>
              <a:t>mode &gt; median &gt; mean if the distribution is skewed to the left, whereas mode &lt; median &lt; mean if the distribution is skewed to the right</a:t>
            </a:r>
          </a:p>
        </p:txBody>
      </p:sp>
      <p:pic>
        <p:nvPicPr>
          <p:cNvPr id="6" name="Picture 5">
            <a:extLst>
              <a:ext uri="{FF2B5EF4-FFF2-40B4-BE49-F238E27FC236}">
                <a16:creationId xmlns:a16="http://schemas.microsoft.com/office/drawing/2014/main" id="{5F34BB19-7A59-94C6-5062-6892AA7B2EA5}"/>
              </a:ext>
            </a:extLst>
          </p:cNvPr>
          <p:cNvPicPr>
            <a:picLocks noChangeAspect="1"/>
          </p:cNvPicPr>
          <p:nvPr/>
        </p:nvPicPr>
        <p:blipFill>
          <a:blip r:embed="rId2"/>
          <a:stretch>
            <a:fillRect/>
          </a:stretch>
        </p:blipFill>
        <p:spPr>
          <a:xfrm>
            <a:off x="1839066" y="1576129"/>
            <a:ext cx="5611008" cy="3705742"/>
          </a:xfrm>
          <a:prstGeom prst="rect">
            <a:avLst/>
          </a:prstGeom>
        </p:spPr>
      </p:pic>
      <p:sp>
        <p:nvSpPr>
          <p:cNvPr id="8" name="Rectangle 7">
            <a:extLst>
              <a:ext uri="{FF2B5EF4-FFF2-40B4-BE49-F238E27FC236}">
                <a16:creationId xmlns:a16="http://schemas.microsoft.com/office/drawing/2014/main" id="{61242151-72C2-8A0F-40E6-2864F19731AD}"/>
              </a:ext>
            </a:extLst>
          </p:cNvPr>
          <p:cNvSpPr/>
          <p:nvPr/>
        </p:nvSpPr>
        <p:spPr>
          <a:xfrm>
            <a:off x="4096512" y="3641865"/>
            <a:ext cx="1554480" cy="266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6475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F2A38-5B9B-0A6B-ADDD-BD7051702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655179-8F6C-8123-33D2-99529EB5B3B7}"/>
              </a:ext>
            </a:extLst>
          </p:cNvPr>
          <p:cNvSpPr>
            <a:spLocks noGrp="1"/>
          </p:cNvSpPr>
          <p:nvPr>
            <p:ph type="title"/>
          </p:nvPr>
        </p:nvSpPr>
        <p:spPr/>
        <p:txBody>
          <a:bodyPr/>
          <a:lstStyle/>
          <a:p>
            <a:r>
              <a:rPr lang="en-US" dirty="0">
                <a:solidFill>
                  <a:srgbClr val="C00000"/>
                </a:solidFill>
              </a:rPr>
              <a:t>Skewness</a:t>
            </a:r>
          </a:p>
        </p:txBody>
      </p:sp>
      <p:sp>
        <p:nvSpPr>
          <p:cNvPr id="3" name="Content Placeholder 2">
            <a:extLst>
              <a:ext uri="{FF2B5EF4-FFF2-40B4-BE49-F238E27FC236}">
                <a16:creationId xmlns:a16="http://schemas.microsoft.com/office/drawing/2014/main" id="{FE3A740B-58E3-B3F3-D348-9D55AC83625F}"/>
              </a:ext>
            </a:extLst>
          </p:cNvPr>
          <p:cNvSpPr>
            <a:spLocks noGrp="1"/>
          </p:cNvSpPr>
          <p:nvPr>
            <p:ph idx="1"/>
          </p:nvPr>
        </p:nvSpPr>
        <p:spPr>
          <a:xfrm>
            <a:off x="628650" y="1690689"/>
            <a:ext cx="7886700" cy="4883151"/>
          </a:xfrm>
        </p:spPr>
        <p:txBody>
          <a:bodyPr>
            <a:normAutofit/>
          </a:bodyPr>
          <a:lstStyle/>
          <a:p>
            <a:pPr>
              <a:lnSpc>
                <a:spcPct val="110000"/>
              </a:lnSpc>
              <a:spcBef>
                <a:spcPts val="0"/>
              </a:spcBef>
            </a:pPr>
            <a:r>
              <a:rPr lang="en-US" sz="2000" dirty="0">
                <a:solidFill>
                  <a:srgbClr val="00B050"/>
                </a:solidFill>
              </a:rPr>
              <a:t>Lack of symmetry </a:t>
            </a:r>
            <a:r>
              <a:rPr lang="en-US" sz="2000" dirty="0"/>
              <a:t>is called skewness for a frequency distribution.</a:t>
            </a:r>
          </a:p>
          <a:p>
            <a:pPr>
              <a:lnSpc>
                <a:spcPct val="110000"/>
              </a:lnSpc>
              <a:spcBef>
                <a:spcPts val="0"/>
              </a:spcBef>
            </a:pPr>
            <a:r>
              <a:rPr lang="en-US" sz="2000" dirty="0"/>
              <a:t>If the distribution is not symmetric, the frequencies will not be uniformly distributed about the center of the distribution. </a:t>
            </a:r>
          </a:p>
          <a:p>
            <a:pPr>
              <a:lnSpc>
                <a:spcPct val="110000"/>
              </a:lnSpc>
              <a:spcBef>
                <a:spcPts val="0"/>
              </a:spcBef>
            </a:pPr>
            <a:r>
              <a:rPr lang="en-US" sz="2000" dirty="0"/>
              <a:t>Measure of skewness gives </a:t>
            </a:r>
            <a:r>
              <a:rPr lang="en-US" sz="2000" dirty="0">
                <a:solidFill>
                  <a:srgbClr val="00B050"/>
                </a:solidFill>
              </a:rPr>
              <a:t>the direction and magnitude </a:t>
            </a:r>
            <a:r>
              <a:rPr lang="en-US" sz="2000" dirty="0"/>
              <a:t>of the lack of symmetry. </a:t>
            </a:r>
          </a:p>
          <a:p>
            <a:pPr>
              <a:lnSpc>
                <a:spcPct val="110000"/>
              </a:lnSpc>
              <a:spcBef>
                <a:spcPts val="0"/>
              </a:spcBef>
            </a:pPr>
            <a:r>
              <a:rPr lang="en-US" sz="2000" dirty="0"/>
              <a:t>Variance tells us about the amount of variability while skewness gives the direction of variability.</a:t>
            </a:r>
            <a:endParaRPr lang="en-US" sz="3200" dirty="0"/>
          </a:p>
          <a:p>
            <a:pPr>
              <a:lnSpc>
                <a:spcPct val="110000"/>
              </a:lnSpc>
              <a:spcBef>
                <a:spcPts val="0"/>
              </a:spcBef>
            </a:pPr>
            <a:endParaRPr lang="en-US" sz="2000" dirty="0"/>
          </a:p>
        </p:txBody>
      </p:sp>
      <p:sp>
        <p:nvSpPr>
          <p:cNvPr id="4" name="Slide Number Placeholder 3">
            <a:extLst>
              <a:ext uri="{FF2B5EF4-FFF2-40B4-BE49-F238E27FC236}">
                <a16:creationId xmlns:a16="http://schemas.microsoft.com/office/drawing/2014/main" id="{4FBCD8AD-4820-E659-262C-EB71B3A76065}"/>
              </a:ext>
            </a:extLst>
          </p:cNvPr>
          <p:cNvSpPr>
            <a:spLocks noGrp="1"/>
          </p:cNvSpPr>
          <p:nvPr>
            <p:ph type="sldNum" sz="quarter" idx="12"/>
          </p:nvPr>
        </p:nvSpPr>
        <p:spPr/>
        <p:txBody>
          <a:bodyPr/>
          <a:lstStyle/>
          <a:p>
            <a:fld id="{048614CC-46F7-406F-919F-4DF7A2A26C62}" type="slidenum">
              <a:rPr lang="en-US" smtClean="0"/>
              <a:t>15</a:t>
            </a:fld>
            <a:endParaRPr lang="en-US" dirty="0"/>
          </a:p>
        </p:txBody>
      </p:sp>
    </p:spTree>
    <p:extLst>
      <p:ext uri="{BB962C8B-B14F-4D97-AF65-F5344CB8AC3E}">
        <p14:creationId xmlns:p14="http://schemas.microsoft.com/office/powerpoint/2010/main" val="68936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60DC9-C006-59C0-8E50-02A0F53A4C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FACB8-DB6B-AE4D-E4FB-386598CB9555}"/>
              </a:ext>
            </a:extLst>
          </p:cNvPr>
          <p:cNvSpPr>
            <a:spLocks noGrp="1"/>
          </p:cNvSpPr>
          <p:nvPr>
            <p:ph type="title"/>
          </p:nvPr>
        </p:nvSpPr>
        <p:spPr/>
        <p:txBody>
          <a:bodyPr>
            <a:normAutofit/>
          </a:bodyPr>
          <a:lstStyle/>
          <a:p>
            <a:r>
              <a:rPr lang="en-US" sz="3200" b="1" dirty="0">
                <a:solidFill>
                  <a:srgbClr val="C00000"/>
                </a:solidFill>
              </a:rPr>
              <a:t>Karl Pearson’s Coefficient of Skewness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1D5F236-8B9D-A204-823E-30D0D3AB9974}"/>
                  </a:ext>
                </a:extLst>
              </p:cNvPr>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200" dirty="0"/>
                  <a:t>It is a relative measure of skewness. </a:t>
                </a:r>
              </a:p>
              <a:p>
                <a:pPr marL="0" indent="0">
                  <a:lnSpc>
                    <a:spcPct val="110000"/>
                  </a:lnSpc>
                  <a:spcBef>
                    <a:spcPts val="0"/>
                  </a:spcBef>
                  <a:buNone/>
                </a:pPr>
                <a:r>
                  <a:rPr lang="en-US" sz="2200" dirty="0"/>
                  <a:t>It is most frequently used for measuring skewness. </a:t>
                </a:r>
              </a:p>
              <a:p>
                <a:pPr marL="0" indent="0">
                  <a:lnSpc>
                    <a:spcPct val="110000"/>
                  </a:lnSpc>
                  <a:spcBef>
                    <a:spcPts val="0"/>
                  </a:spcBef>
                  <a:buNone/>
                </a:pPr>
                <a:endParaRPr lang="en-US" sz="2000" b="0" i="1" dirty="0">
                  <a:latin typeface="Cambria Math" panose="02040503050406030204" pitchFamily="18" charset="0"/>
                </a:endParaRPr>
              </a:p>
              <a:p>
                <a:pPr marL="0" indent="0">
                  <a:lnSpc>
                    <a:spcPct val="110000"/>
                  </a:lnSpc>
                  <a:spcBef>
                    <a:spcPts val="0"/>
                  </a:spcBef>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𝑆</m:t>
                          </m:r>
                        </m:e>
                        <m:sub>
                          <m:r>
                            <a:rPr lang="en-US" sz="2000" b="0" i="1" smtClean="0">
                              <a:latin typeface="Cambria Math" panose="02040503050406030204" pitchFamily="18" charset="0"/>
                            </a:rPr>
                            <m:t>𝑘</m:t>
                          </m:r>
                        </m:sub>
                      </m:sSub>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𝑚𝑒𝑎𝑛</m:t>
                          </m:r>
                          <m:r>
                            <a:rPr lang="en-US" sz="2000" b="0" i="1" smtClean="0">
                              <a:latin typeface="Cambria Math" panose="02040503050406030204" pitchFamily="18" charset="0"/>
                            </a:rPr>
                            <m:t>−</m:t>
                          </m:r>
                          <m:r>
                            <a:rPr lang="en-US" sz="2000" b="0" i="1" smtClean="0">
                              <a:latin typeface="Cambria Math" panose="02040503050406030204" pitchFamily="18" charset="0"/>
                            </a:rPr>
                            <m:t>𝑚𝑜𝑑𝑒</m:t>
                          </m:r>
                        </m:num>
                        <m:den>
                          <m:r>
                            <a:rPr lang="en-US" sz="2000" b="0" i="1" smtClean="0">
                              <a:latin typeface="Cambria Math" panose="02040503050406030204" pitchFamily="18" charset="0"/>
                            </a:rPr>
                            <m:t>𝜎</m:t>
                          </m:r>
                        </m:den>
                      </m:f>
                    </m:oMath>
                  </m:oMathPara>
                </a14:m>
                <a:endParaRPr lang="en-US" sz="2000" b="0" dirty="0"/>
              </a:p>
              <a:p>
                <a:pPr marL="0" indent="0">
                  <a:lnSpc>
                    <a:spcPct val="110000"/>
                  </a:lnSpc>
                  <a:spcBef>
                    <a:spcPts val="0"/>
                  </a:spcBef>
                  <a:buNone/>
                </a:pPr>
                <a:endParaRPr lang="en-US" sz="2000" b="0" i="1" dirty="0">
                  <a:latin typeface="Cambria Math" panose="02040503050406030204" pitchFamily="18" charset="0"/>
                </a:endParaRPr>
              </a:p>
              <a:p>
                <a:pPr marL="0" indent="0">
                  <a:lnSpc>
                    <a:spcPct val="110000"/>
                  </a:lnSpc>
                  <a:spcBef>
                    <a:spcPts val="0"/>
                  </a:spcBef>
                  <a:buNone/>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𝑆</m:t>
                          </m:r>
                        </m:e>
                        <m:sub>
                          <m:r>
                            <a:rPr lang="en-US" sz="2000" b="0" i="1" smtClean="0">
                              <a:latin typeface="Cambria Math" panose="02040503050406030204" pitchFamily="18" charset="0"/>
                            </a:rPr>
                            <m:t>𝑘</m:t>
                          </m:r>
                        </m:sub>
                      </m:sSub>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3(</m:t>
                          </m:r>
                          <m:r>
                            <a:rPr lang="en-US" sz="2000" b="0" i="1" smtClean="0">
                              <a:latin typeface="Cambria Math" panose="02040503050406030204" pitchFamily="18" charset="0"/>
                            </a:rPr>
                            <m:t>𝑚𝑒𝑎𝑛</m:t>
                          </m:r>
                          <m:r>
                            <a:rPr lang="en-US" sz="2000" b="0" i="1" smtClean="0">
                              <a:latin typeface="Cambria Math" panose="02040503050406030204" pitchFamily="18" charset="0"/>
                            </a:rPr>
                            <m:t>−</m:t>
                          </m:r>
                          <m:r>
                            <a:rPr lang="en-US" sz="2000" b="0" i="1" smtClean="0">
                              <a:latin typeface="Cambria Math" panose="02040503050406030204" pitchFamily="18" charset="0"/>
                            </a:rPr>
                            <m:t>𝑚𝑒𝑑𝑖𝑎𝑛</m:t>
                          </m:r>
                          <m:r>
                            <a:rPr lang="en-US" sz="2000" b="0" i="1" smtClean="0">
                              <a:latin typeface="Cambria Math" panose="02040503050406030204" pitchFamily="18" charset="0"/>
                            </a:rPr>
                            <m:t>)</m:t>
                          </m:r>
                        </m:num>
                        <m:den>
                          <m:r>
                            <a:rPr lang="en-US" sz="2000" b="0" i="1" smtClean="0">
                              <a:latin typeface="Cambria Math" panose="02040503050406030204" pitchFamily="18" charset="0"/>
                            </a:rPr>
                            <m:t>𝜎</m:t>
                          </m:r>
                        </m:den>
                      </m:f>
                    </m:oMath>
                  </m:oMathPara>
                </a14:m>
                <a:endParaRPr lang="en-US" sz="2000" dirty="0"/>
              </a:p>
              <a:p>
                <a:pPr marL="0" indent="0">
                  <a:lnSpc>
                    <a:spcPct val="110000"/>
                  </a:lnSpc>
                  <a:spcBef>
                    <a:spcPts val="0"/>
                  </a:spcBef>
                  <a:buNone/>
                </a:pPr>
                <a:endParaRPr lang="en-US" sz="2000" b="0" dirty="0"/>
              </a:p>
              <a:p>
                <a:pPr marL="0" indent="0">
                  <a:lnSpc>
                    <a:spcPct val="110000"/>
                  </a:lnSpc>
                  <a:spcBef>
                    <a:spcPts val="0"/>
                  </a:spcBef>
                  <a:buNone/>
                </a:pPr>
                <a:endParaRPr lang="en-US" sz="2000" dirty="0"/>
              </a:p>
            </p:txBody>
          </p:sp>
        </mc:Choice>
        <mc:Fallback xmlns="">
          <p:sp>
            <p:nvSpPr>
              <p:cNvPr id="3" name="Content Placeholder 2">
                <a:extLst>
                  <a:ext uri="{FF2B5EF4-FFF2-40B4-BE49-F238E27FC236}">
                    <a16:creationId xmlns:a16="http://schemas.microsoft.com/office/drawing/2014/main" id="{21D5F236-8B9D-A204-823E-30D0D3AB9974}"/>
                  </a:ext>
                </a:extLst>
              </p:cNvPr>
              <p:cNvSpPr>
                <a:spLocks noGrp="1" noRot="1" noChangeAspect="1" noMove="1" noResize="1" noEditPoints="1" noAdjustHandles="1" noChangeArrowheads="1" noChangeShapeType="1" noTextEdit="1"/>
              </p:cNvSpPr>
              <p:nvPr>
                <p:ph idx="1"/>
              </p:nvPr>
            </p:nvSpPr>
            <p:spPr>
              <a:xfrm>
                <a:off x="628650" y="1690689"/>
                <a:ext cx="7886700" cy="4883151"/>
              </a:xfrm>
              <a:blipFill>
                <a:blip r:embed="rId2"/>
                <a:stretch>
                  <a:fillRect l="-1005" t="-62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795210A-5564-AE06-DBAD-45AC09011A18}"/>
              </a:ext>
            </a:extLst>
          </p:cNvPr>
          <p:cNvSpPr>
            <a:spLocks noGrp="1"/>
          </p:cNvSpPr>
          <p:nvPr>
            <p:ph type="sldNum" sz="quarter" idx="12"/>
          </p:nvPr>
        </p:nvSpPr>
        <p:spPr/>
        <p:txBody>
          <a:bodyPr/>
          <a:lstStyle/>
          <a:p>
            <a:fld id="{048614CC-46F7-406F-919F-4DF7A2A26C62}" type="slidenum">
              <a:rPr lang="en-US" smtClean="0"/>
              <a:t>16</a:t>
            </a:fld>
            <a:endParaRPr lang="en-US" dirty="0"/>
          </a:p>
        </p:txBody>
      </p:sp>
    </p:spTree>
    <p:extLst>
      <p:ext uri="{BB962C8B-B14F-4D97-AF65-F5344CB8AC3E}">
        <p14:creationId xmlns:p14="http://schemas.microsoft.com/office/powerpoint/2010/main" val="733575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F7C4E-A319-369D-518B-95FDB0391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E6F1-6F92-7583-203E-2FE3783FD134}"/>
              </a:ext>
            </a:extLst>
          </p:cNvPr>
          <p:cNvSpPr>
            <a:spLocks noGrp="1"/>
          </p:cNvSpPr>
          <p:nvPr>
            <p:ph type="title"/>
          </p:nvPr>
        </p:nvSpPr>
        <p:spPr/>
        <p:txBody>
          <a:bodyPr/>
          <a:lstStyle/>
          <a:p>
            <a:r>
              <a:rPr lang="en-US" dirty="0">
                <a:solidFill>
                  <a:srgbClr val="C00000"/>
                </a:solidFill>
              </a:rPr>
              <a:t>Skewness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A5C77E0-2E1A-ADE2-FBD2-89F1BF201759}"/>
                  </a:ext>
                </a:extLst>
              </p:cNvPr>
              <p:cNvSpPr>
                <a:spLocks noGrp="1"/>
              </p:cNvSpPr>
              <p:nvPr>
                <p:ph idx="1"/>
              </p:nvPr>
            </p:nvSpPr>
            <p:spPr>
              <a:xfrm>
                <a:off x="628650" y="1690689"/>
                <a:ext cx="7886700" cy="4883151"/>
              </a:xfrm>
            </p:spPr>
            <p:txBody>
              <a:bodyPr>
                <a:normAutofit/>
              </a:bodyPr>
              <a:lstStyle/>
              <a:p>
                <a:pPr marL="0" indent="0">
                  <a:lnSpc>
                    <a:spcPct val="110000"/>
                  </a:lnSpc>
                  <a:spcBef>
                    <a:spcPts val="0"/>
                  </a:spcBef>
                  <a:buNone/>
                </a:pPr>
                <a14:m>
                  <m:oMath xmlns:m="http://schemas.openxmlformats.org/officeDocument/2006/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𝑆</m:t>
                        </m:r>
                      </m:e>
                      <m:sub>
                        <m:r>
                          <a:rPr lang="en-US" sz="2200" b="0" i="1" smtClean="0">
                            <a:latin typeface="Cambria Math" panose="02040503050406030204" pitchFamily="18" charset="0"/>
                          </a:rPr>
                          <m:t>𝑘</m:t>
                        </m:r>
                      </m:sub>
                    </m:sSub>
                    <m:r>
                      <a:rPr lang="en-US" sz="2200" b="0" i="1" smtClean="0">
                        <a:latin typeface="Cambria Math" panose="02040503050406030204" pitchFamily="18" charset="0"/>
                      </a:rPr>
                      <m:t>=0</m:t>
                    </m:r>
                  </m:oMath>
                </a14:m>
                <a:r>
                  <a:rPr lang="en-US" sz="2200" dirty="0"/>
                  <a:t> Perfectly Symmetric Distribution</a:t>
                </a:r>
              </a:p>
              <a:p>
                <a:pPr marL="0" indent="0">
                  <a:lnSpc>
                    <a:spcPct val="110000"/>
                  </a:lnSpc>
                  <a:spcBef>
                    <a:spcPts val="0"/>
                  </a:spcBef>
                  <a:buNone/>
                </a:pPr>
                <a14:m>
                  <m:oMath xmlns:m="http://schemas.openxmlformats.org/officeDocument/2006/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𝑆</m:t>
                        </m:r>
                      </m:e>
                      <m:sub>
                        <m:r>
                          <a:rPr lang="en-US" sz="2200" b="0" i="1" smtClean="0">
                            <a:latin typeface="Cambria Math" panose="02040503050406030204" pitchFamily="18" charset="0"/>
                          </a:rPr>
                          <m:t>𝑘</m:t>
                        </m:r>
                      </m:sub>
                    </m:sSub>
                    <m:r>
                      <a:rPr lang="en-US" sz="2200" b="0" i="1" smtClean="0">
                        <a:latin typeface="Cambria Math" panose="02040503050406030204" pitchFamily="18" charset="0"/>
                      </a:rPr>
                      <m:t>&gt;0</m:t>
                    </m:r>
                  </m:oMath>
                </a14:m>
                <a:r>
                  <a:rPr lang="en-US" sz="2200" dirty="0"/>
                  <a:t>, Positive or right skewness</a:t>
                </a:r>
              </a:p>
              <a:p>
                <a:pPr marL="0" indent="0">
                  <a:lnSpc>
                    <a:spcPct val="110000"/>
                  </a:lnSpc>
                  <a:spcBef>
                    <a:spcPts val="0"/>
                  </a:spcBef>
                  <a:buNone/>
                </a:pPr>
                <a14:m>
                  <m:oMath xmlns:m="http://schemas.openxmlformats.org/officeDocument/2006/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𝑆</m:t>
                        </m:r>
                      </m:e>
                      <m:sub>
                        <m:r>
                          <a:rPr lang="en-US" sz="2200" b="0" i="1" smtClean="0">
                            <a:latin typeface="Cambria Math" panose="02040503050406030204" pitchFamily="18" charset="0"/>
                          </a:rPr>
                          <m:t>𝑘</m:t>
                        </m:r>
                      </m:sub>
                    </m:sSub>
                    <m:r>
                      <a:rPr lang="en-US" sz="2200" b="0" i="1" smtClean="0">
                        <a:latin typeface="Cambria Math" panose="02040503050406030204" pitchFamily="18" charset="0"/>
                      </a:rPr>
                      <m:t>&lt;0 </m:t>
                    </m:r>
                  </m:oMath>
                </a14:m>
                <a:r>
                  <a:rPr lang="en-US" sz="2200" dirty="0"/>
                  <a:t>Negative or left skewness</a:t>
                </a:r>
              </a:p>
              <a:p>
                <a:pPr>
                  <a:lnSpc>
                    <a:spcPct val="110000"/>
                  </a:lnSpc>
                  <a:spcBef>
                    <a:spcPts val="0"/>
                  </a:spcBef>
                </a:pPr>
                <a:endParaRPr lang="en-US" sz="2000" dirty="0"/>
              </a:p>
            </p:txBody>
          </p:sp>
        </mc:Choice>
        <mc:Fallback xmlns="">
          <p:sp>
            <p:nvSpPr>
              <p:cNvPr id="3" name="Content Placeholder 2">
                <a:extLst>
                  <a:ext uri="{FF2B5EF4-FFF2-40B4-BE49-F238E27FC236}">
                    <a16:creationId xmlns:a16="http://schemas.microsoft.com/office/drawing/2014/main" id="{BA5C77E0-2E1A-ADE2-FBD2-89F1BF201759}"/>
                  </a:ext>
                </a:extLst>
              </p:cNvPr>
              <p:cNvSpPr>
                <a:spLocks noGrp="1" noRot="1" noChangeAspect="1" noMove="1" noResize="1" noEditPoints="1" noAdjustHandles="1" noChangeArrowheads="1" noChangeShapeType="1" noTextEdit="1"/>
              </p:cNvSpPr>
              <p:nvPr>
                <p:ph idx="1"/>
              </p:nvPr>
            </p:nvSpPr>
            <p:spPr>
              <a:xfrm>
                <a:off x="628650" y="1690689"/>
                <a:ext cx="7886700" cy="4883151"/>
              </a:xfrm>
              <a:blipFill>
                <a:blip r:embed="rId2"/>
                <a:stretch>
                  <a:fillRect l="-77" t="-62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DCB3279-1753-1457-06D8-A989E1FEEADC}"/>
              </a:ext>
            </a:extLst>
          </p:cNvPr>
          <p:cNvSpPr>
            <a:spLocks noGrp="1"/>
          </p:cNvSpPr>
          <p:nvPr>
            <p:ph type="sldNum" sz="quarter" idx="12"/>
          </p:nvPr>
        </p:nvSpPr>
        <p:spPr/>
        <p:txBody>
          <a:bodyPr/>
          <a:lstStyle/>
          <a:p>
            <a:fld id="{048614CC-46F7-406F-919F-4DF7A2A26C62}" type="slidenum">
              <a:rPr lang="en-US" smtClean="0"/>
              <a:t>17</a:t>
            </a:fld>
            <a:endParaRPr lang="en-US" dirty="0"/>
          </a:p>
        </p:txBody>
      </p:sp>
    </p:spTree>
    <p:extLst>
      <p:ext uri="{BB962C8B-B14F-4D97-AF65-F5344CB8AC3E}">
        <p14:creationId xmlns:p14="http://schemas.microsoft.com/office/powerpoint/2010/main" val="4120623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1A86C-6650-561A-BA57-14A4DA9BFD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68067C-C313-14A4-A104-EF453D2ED4F8}"/>
              </a:ext>
            </a:extLst>
          </p:cNvPr>
          <p:cNvSpPr>
            <a:spLocks noGrp="1"/>
          </p:cNvSpPr>
          <p:nvPr>
            <p:ph type="title"/>
          </p:nvPr>
        </p:nvSpPr>
        <p:spPr/>
        <p:txBody>
          <a:bodyPr>
            <a:normAutofit/>
          </a:bodyPr>
          <a:lstStyle/>
          <a:p>
            <a:r>
              <a:rPr lang="en-US" sz="3200" dirty="0">
                <a:solidFill>
                  <a:srgbClr val="C00000"/>
                </a:solidFill>
              </a:rPr>
              <a:t>Karl Pearson’s Coefficient of Skewness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1EF4062-7A05-985E-B080-87A2BAF7469A}"/>
                  </a:ext>
                </a:extLst>
              </p:cNvPr>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200" b="1" dirty="0">
                    <a:solidFill>
                      <a:srgbClr val="C00000"/>
                    </a:solidFill>
                  </a:rPr>
                  <a:t>Example</a:t>
                </a:r>
              </a:p>
              <a:p>
                <a:pPr marL="0" indent="0">
                  <a:lnSpc>
                    <a:spcPct val="110000"/>
                  </a:lnSpc>
                  <a:spcBef>
                    <a:spcPts val="0"/>
                  </a:spcBef>
                  <a:buNone/>
                </a:pPr>
                <a:r>
                  <a:rPr lang="en-US" sz="2200" dirty="0"/>
                  <a:t>Calculate Pearson's skewness coefficient for a dataset: 85, 88, 92, 94, 96, 98, 100, 100, 100, 100.</a:t>
                </a:r>
                <a:endParaRPr lang="en-US" sz="2000" b="0" dirty="0"/>
              </a:p>
              <a:p>
                <a:pPr marL="0" indent="0">
                  <a:lnSpc>
                    <a:spcPct val="110000"/>
                  </a:lnSpc>
                  <a:spcBef>
                    <a:spcPts val="0"/>
                  </a:spcBef>
                  <a:buNone/>
                </a:pPr>
                <a:r>
                  <a:rPr lang="en-US" sz="2000" b="1" dirty="0">
                    <a:solidFill>
                      <a:srgbClr val="00B050"/>
                    </a:solidFill>
                  </a:rPr>
                  <a:t>Solution</a:t>
                </a:r>
              </a:p>
              <a:p>
                <a:pPr marL="0" indent="0">
                  <a:lnSpc>
                    <a:spcPct val="110000"/>
                  </a:lnSpc>
                  <a:spcBef>
                    <a:spcPts val="0"/>
                  </a:spcBef>
                  <a:buNone/>
                </a:pPr>
                <a14:m>
                  <m:oMathPara xmlns:m="http://schemas.openxmlformats.org/officeDocument/2006/math">
                    <m:oMathParaPr>
                      <m:jc m:val="left"/>
                    </m:oMathParaPr>
                    <m:oMath xmlns:m="http://schemas.openxmlformats.org/officeDocument/2006/math">
                      <m:r>
                        <a:rPr lang="en-US" sz="2000" b="0" i="1" smtClean="0">
                          <a:solidFill>
                            <a:schemeClr val="tx1"/>
                          </a:solidFill>
                          <a:latin typeface="Cambria Math" panose="02040503050406030204" pitchFamily="18" charset="0"/>
                        </a:rPr>
                        <m:t>𝑚𝑒𝑎𝑛</m:t>
                      </m:r>
                      <m:r>
                        <a:rPr lang="en-US" sz="2000" b="0" i="1" smtClean="0">
                          <a:solidFill>
                            <a:schemeClr val="tx1"/>
                          </a:solidFill>
                          <a:latin typeface="Cambria Math" panose="02040503050406030204" pitchFamily="18" charset="0"/>
                        </a:rPr>
                        <m:t>=95.3</m:t>
                      </m:r>
                    </m:oMath>
                  </m:oMathPara>
                </a14:m>
                <a:endParaRPr lang="en-US" sz="2000" i="1" dirty="0">
                  <a:solidFill>
                    <a:schemeClr val="tx1"/>
                  </a:solidFill>
                </a:endParaRPr>
              </a:p>
              <a:p>
                <a:pPr marL="0" indent="0">
                  <a:lnSpc>
                    <a:spcPct val="110000"/>
                  </a:lnSpc>
                  <a:spcBef>
                    <a:spcPts val="0"/>
                  </a:spcBef>
                  <a:buNone/>
                </a:pPr>
                <a14:m>
                  <m:oMathPara xmlns:m="http://schemas.openxmlformats.org/officeDocument/2006/math">
                    <m:oMathParaPr>
                      <m:jc m:val="left"/>
                    </m:oMathParaPr>
                    <m:oMath xmlns:m="http://schemas.openxmlformats.org/officeDocument/2006/math">
                      <m:r>
                        <a:rPr lang="en-US" sz="2000" b="0" i="1" smtClean="0">
                          <a:solidFill>
                            <a:schemeClr val="tx1"/>
                          </a:solidFill>
                          <a:latin typeface="Cambria Math" panose="02040503050406030204" pitchFamily="18" charset="0"/>
                        </a:rPr>
                        <m:t>𝑚</m:t>
                      </m:r>
                      <m:r>
                        <a:rPr lang="en-US" sz="2000" b="0" i="1" smtClean="0">
                          <a:solidFill>
                            <a:schemeClr val="tx1"/>
                          </a:solidFill>
                          <a:latin typeface="Cambria Math" panose="02040503050406030204" pitchFamily="18" charset="0"/>
                        </a:rPr>
                        <m:t>𝑒𝑑𝑖𝑎𝑛</m:t>
                      </m:r>
                      <m:r>
                        <a:rPr lang="en-US" sz="2000" b="0" i="1" smtClean="0">
                          <a:solidFill>
                            <a:schemeClr val="tx1"/>
                          </a:solidFill>
                          <a:latin typeface="Cambria Math" panose="02040503050406030204" pitchFamily="18" charset="0"/>
                        </a:rPr>
                        <m:t>=97</m:t>
                      </m:r>
                    </m:oMath>
                  </m:oMathPara>
                </a14:m>
                <a:endParaRPr lang="en-US" sz="2000" b="0" i="1" dirty="0">
                  <a:solidFill>
                    <a:schemeClr val="tx1"/>
                  </a:solidFill>
                </a:endParaRPr>
              </a:p>
              <a:p>
                <a:pPr marL="0" indent="0">
                  <a:lnSpc>
                    <a:spcPct val="110000"/>
                  </a:lnSpc>
                  <a:spcBef>
                    <a:spcPts val="0"/>
                  </a:spcBef>
                  <a:buNone/>
                </a:pPr>
                <a14:m>
                  <m:oMathPara xmlns:m="http://schemas.openxmlformats.org/officeDocument/2006/math">
                    <m:oMathParaPr>
                      <m:jc m:val="left"/>
                    </m:oMathParaPr>
                    <m:oMath xmlns:m="http://schemas.openxmlformats.org/officeDocument/2006/math">
                      <m:r>
                        <a:rPr lang="en-US" sz="2000" b="0" i="1" smtClean="0">
                          <a:solidFill>
                            <a:schemeClr val="tx1"/>
                          </a:solidFill>
                          <a:latin typeface="Cambria Math" panose="02040503050406030204" pitchFamily="18" charset="0"/>
                        </a:rPr>
                        <m:t>𝑚𝑜𝑑𝑒</m:t>
                      </m:r>
                      <m:r>
                        <a:rPr lang="en-US" sz="2000" b="0" i="1" smtClean="0">
                          <a:solidFill>
                            <a:schemeClr val="tx1"/>
                          </a:solidFill>
                          <a:latin typeface="Cambria Math" panose="02040503050406030204" pitchFamily="18" charset="0"/>
                        </a:rPr>
                        <m:t>=100</m:t>
                      </m:r>
                    </m:oMath>
                  </m:oMathPara>
                </a14:m>
                <a:endParaRPr lang="en-US" sz="2000" i="1" dirty="0">
                  <a:solidFill>
                    <a:schemeClr val="tx1"/>
                  </a:solidFill>
                </a:endParaRPr>
              </a:p>
              <a:p>
                <a:pPr marL="0" indent="0">
                  <a:lnSpc>
                    <a:spcPct val="110000"/>
                  </a:lnSpc>
                  <a:spcBef>
                    <a:spcPts val="0"/>
                  </a:spcBef>
                  <a:buNone/>
                </a:pPr>
                <a14:m>
                  <m:oMathPara xmlns:m="http://schemas.openxmlformats.org/officeDocument/2006/math">
                    <m:oMathParaPr>
                      <m:jc m:val="left"/>
                    </m:oMathParaPr>
                    <m:oMath xmlns:m="http://schemas.openxmlformats.org/officeDocument/2006/math">
                      <m:r>
                        <a:rPr lang="en-US" sz="2000" b="0" i="1" smtClean="0">
                          <a:solidFill>
                            <a:schemeClr val="tx1"/>
                          </a:solidFill>
                          <a:latin typeface="Cambria Math" panose="02040503050406030204" pitchFamily="18" charset="0"/>
                        </a:rPr>
                        <m:t>𝜎</m:t>
                      </m:r>
                      <m:r>
                        <a:rPr lang="en-US" sz="2000" b="0" i="1" smtClean="0">
                          <a:solidFill>
                            <a:schemeClr val="tx1"/>
                          </a:solidFill>
                          <a:latin typeface="Cambria Math" panose="02040503050406030204" pitchFamily="18" charset="0"/>
                        </a:rPr>
                        <m:t>=5.18</m:t>
                      </m:r>
                    </m:oMath>
                  </m:oMathPara>
                </a14:m>
                <a:endParaRPr lang="en-US" sz="2000" b="0" dirty="0">
                  <a:solidFill>
                    <a:schemeClr val="tx1"/>
                  </a:solidFill>
                </a:endParaRPr>
              </a:p>
              <a:p>
                <a:pPr marL="0" indent="0">
                  <a:lnSpc>
                    <a:spcPct val="110000"/>
                  </a:lnSpc>
                  <a:spcBef>
                    <a:spcPts val="0"/>
                  </a:spcBef>
                  <a:buNone/>
                </a:pPr>
                <a14:m>
                  <m:oMathPara xmlns:m="http://schemas.openxmlformats.org/officeDocument/2006/math">
                    <m:oMathParaPr>
                      <m:jc m:val="centerGroup"/>
                    </m:oMathParaPr>
                    <m:oMath xmlns:m="http://schemas.openxmlformats.org/officeDocument/2006/math">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𝑆</m:t>
                          </m:r>
                        </m:e>
                        <m:sub>
                          <m:r>
                            <a:rPr lang="en-US" sz="2000" b="0" i="1" smtClean="0">
                              <a:solidFill>
                                <a:schemeClr val="tx1"/>
                              </a:solidFill>
                              <a:latin typeface="Cambria Math" panose="02040503050406030204" pitchFamily="18" charset="0"/>
                            </a:rPr>
                            <m:t>𝑘</m:t>
                          </m:r>
                        </m:sub>
                      </m:sSub>
                      <m:r>
                        <a:rPr lang="en-US" sz="2000" b="0" i="1" smtClean="0">
                          <a:solidFill>
                            <a:schemeClr val="tx1"/>
                          </a:solidFill>
                          <a:latin typeface="Cambria Math" panose="02040503050406030204" pitchFamily="18" charset="0"/>
                        </a:rPr>
                        <m:t>=</m:t>
                      </m:r>
                      <m:f>
                        <m:fPr>
                          <m:ctrlPr>
                            <a:rPr lang="en-US" sz="2000" b="0" i="1" smtClean="0">
                              <a:solidFill>
                                <a:schemeClr val="tx1"/>
                              </a:solidFill>
                              <a:latin typeface="Cambria Math" panose="02040503050406030204" pitchFamily="18" charset="0"/>
                            </a:rPr>
                          </m:ctrlPr>
                        </m:fPr>
                        <m:num>
                          <m:r>
                            <a:rPr lang="en-US" sz="2000" b="0" i="1" smtClean="0">
                              <a:solidFill>
                                <a:schemeClr val="tx1"/>
                              </a:solidFill>
                              <a:latin typeface="Cambria Math" panose="02040503050406030204" pitchFamily="18" charset="0"/>
                            </a:rPr>
                            <m:t>𝑚𝑒𝑎𝑛</m:t>
                          </m:r>
                          <m:r>
                            <a:rPr lang="en-US" sz="2000" b="0" i="1" smtClean="0">
                              <a:solidFill>
                                <a:schemeClr val="tx1"/>
                              </a:solidFill>
                              <a:latin typeface="Cambria Math" panose="02040503050406030204" pitchFamily="18" charset="0"/>
                            </a:rPr>
                            <m:t>−</m:t>
                          </m:r>
                          <m:r>
                            <a:rPr lang="en-US" sz="2000" b="0" i="1" smtClean="0">
                              <a:solidFill>
                                <a:schemeClr val="tx1"/>
                              </a:solidFill>
                              <a:latin typeface="Cambria Math" panose="02040503050406030204" pitchFamily="18" charset="0"/>
                            </a:rPr>
                            <m:t>𝑚𝑜𝑑𝑒</m:t>
                          </m:r>
                        </m:num>
                        <m:den>
                          <m:r>
                            <a:rPr lang="en-US" sz="2000" b="0" i="1" smtClean="0">
                              <a:solidFill>
                                <a:schemeClr val="tx1"/>
                              </a:solidFill>
                              <a:latin typeface="Cambria Math" panose="02040503050406030204" pitchFamily="18" charset="0"/>
                            </a:rPr>
                            <m:t>𝜎</m:t>
                          </m:r>
                        </m:den>
                      </m:f>
                      <m:r>
                        <a:rPr lang="en-US" sz="2000" b="0" i="1" smtClean="0">
                          <a:solidFill>
                            <a:schemeClr val="tx1"/>
                          </a:solidFill>
                          <a:latin typeface="Cambria Math" panose="02040503050406030204" pitchFamily="18" charset="0"/>
                        </a:rPr>
                        <m:t>=</m:t>
                      </m:r>
                      <m:f>
                        <m:fPr>
                          <m:ctrlPr>
                            <a:rPr lang="en-US" sz="2000" b="0" i="1" smtClean="0">
                              <a:solidFill>
                                <a:schemeClr val="tx1"/>
                              </a:solidFill>
                              <a:latin typeface="Cambria Math" panose="02040503050406030204" pitchFamily="18" charset="0"/>
                            </a:rPr>
                          </m:ctrlPr>
                        </m:fPr>
                        <m:num>
                          <m:r>
                            <a:rPr lang="en-US" sz="2000" b="0" i="1" smtClean="0">
                              <a:solidFill>
                                <a:schemeClr val="tx1"/>
                              </a:solidFill>
                              <a:latin typeface="Cambria Math" panose="02040503050406030204" pitchFamily="18" charset="0"/>
                            </a:rPr>
                            <m:t>95.3−100</m:t>
                          </m:r>
                        </m:num>
                        <m:den>
                          <m:r>
                            <a:rPr lang="en-US" sz="2000" b="0" i="1" smtClean="0">
                              <a:solidFill>
                                <a:schemeClr val="tx1"/>
                              </a:solidFill>
                              <a:latin typeface="Cambria Math" panose="02040503050406030204" pitchFamily="18" charset="0"/>
                            </a:rPr>
                            <m:t>5.18</m:t>
                          </m:r>
                        </m:den>
                      </m:f>
                      <m:r>
                        <a:rPr lang="en-US" sz="2000" b="0" i="1" smtClean="0">
                          <a:solidFill>
                            <a:schemeClr val="tx1"/>
                          </a:solidFill>
                          <a:latin typeface="Cambria Math" panose="02040503050406030204" pitchFamily="18" charset="0"/>
                        </a:rPr>
                        <m:t>=−0.91</m:t>
                      </m:r>
                    </m:oMath>
                  </m:oMathPara>
                </a14:m>
                <a:endParaRPr lang="en-US" sz="2000" b="0" dirty="0">
                  <a:solidFill>
                    <a:schemeClr val="tx1"/>
                  </a:solidFill>
                </a:endParaRPr>
              </a:p>
              <a:p>
                <a:pPr marL="0" indent="0">
                  <a:lnSpc>
                    <a:spcPct val="110000"/>
                  </a:lnSpc>
                  <a:spcBef>
                    <a:spcPts val="0"/>
                  </a:spcBef>
                  <a:buNone/>
                </a:pPr>
                <a:endParaRPr lang="en-US" sz="2000" b="0" i="1" dirty="0">
                  <a:solidFill>
                    <a:schemeClr val="tx1"/>
                  </a:solidFill>
                  <a:latin typeface="Cambria Math" panose="02040503050406030204" pitchFamily="18" charset="0"/>
                </a:endParaRPr>
              </a:p>
              <a:p>
                <a:pPr marL="0" indent="0">
                  <a:lnSpc>
                    <a:spcPct val="110000"/>
                  </a:lnSpc>
                  <a:spcBef>
                    <a:spcPts val="0"/>
                  </a:spcBef>
                  <a:buNone/>
                </a:pPr>
                <a14:m>
                  <m:oMathPara xmlns:m="http://schemas.openxmlformats.org/officeDocument/2006/math">
                    <m:oMathParaPr>
                      <m:jc m:val="centerGroup"/>
                    </m:oMathParaPr>
                    <m:oMath xmlns:m="http://schemas.openxmlformats.org/officeDocument/2006/math">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𝑆</m:t>
                          </m:r>
                        </m:e>
                        <m:sub>
                          <m:r>
                            <a:rPr lang="en-US" sz="2000" b="0" i="1" smtClean="0">
                              <a:solidFill>
                                <a:schemeClr val="tx1"/>
                              </a:solidFill>
                              <a:latin typeface="Cambria Math" panose="02040503050406030204" pitchFamily="18" charset="0"/>
                            </a:rPr>
                            <m:t>𝑘</m:t>
                          </m:r>
                        </m:sub>
                      </m:sSub>
                      <m:r>
                        <a:rPr lang="en-US" sz="2000" b="0" i="1" smtClean="0">
                          <a:solidFill>
                            <a:schemeClr val="tx1"/>
                          </a:solidFill>
                          <a:latin typeface="Cambria Math" panose="02040503050406030204" pitchFamily="18" charset="0"/>
                        </a:rPr>
                        <m:t>=</m:t>
                      </m:r>
                      <m:f>
                        <m:fPr>
                          <m:ctrlPr>
                            <a:rPr lang="en-US" sz="2000" b="0" i="1" smtClean="0">
                              <a:solidFill>
                                <a:schemeClr val="tx1"/>
                              </a:solidFill>
                              <a:latin typeface="Cambria Math" panose="02040503050406030204" pitchFamily="18" charset="0"/>
                            </a:rPr>
                          </m:ctrlPr>
                        </m:fPr>
                        <m:num>
                          <m:r>
                            <a:rPr lang="en-US" sz="2000" b="0" i="1" smtClean="0">
                              <a:solidFill>
                                <a:schemeClr val="tx1"/>
                              </a:solidFill>
                              <a:latin typeface="Cambria Math" panose="02040503050406030204" pitchFamily="18" charset="0"/>
                            </a:rPr>
                            <m:t>3(</m:t>
                          </m:r>
                          <m:r>
                            <a:rPr lang="en-US" sz="2000" b="0" i="1" smtClean="0">
                              <a:solidFill>
                                <a:schemeClr val="tx1"/>
                              </a:solidFill>
                              <a:latin typeface="Cambria Math" panose="02040503050406030204" pitchFamily="18" charset="0"/>
                            </a:rPr>
                            <m:t>𝑚𝑒𝑎𝑛</m:t>
                          </m:r>
                          <m:r>
                            <a:rPr lang="en-US" sz="2000" b="0" i="1" smtClean="0">
                              <a:solidFill>
                                <a:schemeClr val="tx1"/>
                              </a:solidFill>
                              <a:latin typeface="Cambria Math" panose="02040503050406030204" pitchFamily="18" charset="0"/>
                            </a:rPr>
                            <m:t>−</m:t>
                          </m:r>
                          <m:r>
                            <a:rPr lang="en-US" sz="2000" b="0" i="1" smtClean="0">
                              <a:solidFill>
                                <a:schemeClr val="tx1"/>
                              </a:solidFill>
                              <a:latin typeface="Cambria Math" panose="02040503050406030204" pitchFamily="18" charset="0"/>
                            </a:rPr>
                            <m:t>𝑚𝑒𝑑𝑖𝑎𝑛</m:t>
                          </m:r>
                          <m:r>
                            <a:rPr lang="en-US" sz="2000" b="0" i="1" smtClean="0">
                              <a:solidFill>
                                <a:schemeClr val="tx1"/>
                              </a:solidFill>
                              <a:latin typeface="Cambria Math" panose="02040503050406030204" pitchFamily="18" charset="0"/>
                            </a:rPr>
                            <m:t>)</m:t>
                          </m:r>
                        </m:num>
                        <m:den>
                          <m:r>
                            <a:rPr lang="en-US" sz="2000" b="0" i="1" smtClean="0">
                              <a:solidFill>
                                <a:schemeClr val="tx1"/>
                              </a:solidFill>
                              <a:latin typeface="Cambria Math" panose="02040503050406030204" pitchFamily="18" charset="0"/>
                            </a:rPr>
                            <m:t>𝜎</m:t>
                          </m:r>
                        </m:den>
                      </m:f>
                      <m:r>
                        <a:rPr lang="en-US" sz="2000" b="0" i="1" smtClean="0">
                          <a:solidFill>
                            <a:schemeClr val="tx1"/>
                          </a:solidFill>
                          <a:latin typeface="Cambria Math" panose="02040503050406030204" pitchFamily="18" charset="0"/>
                        </a:rPr>
                        <m:t>=</m:t>
                      </m:r>
                      <m:f>
                        <m:fPr>
                          <m:ctrlPr>
                            <a:rPr lang="en-US" sz="2000" i="1">
                              <a:solidFill>
                                <a:schemeClr val="tx1"/>
                              </a:solidFill>
                              <a:latin typeface="Cambria Math" panose="02040503050406030204" pitchFamily="18" charset="0"/>
                            </a:rPr>
                          </m:ctrlPr>
                        </m:fPr>
                        <m:num>
                          <m:r>
                            <a:rPr lang="en-US" sz="2000" b="0" i="1" smtClean="0">
                              <a:solidFill>
                                <a:schemeClr val="tx1"/>
                              </a:solidFill>
                              <a:latin typeface="Cambria Math" panose="02040503050406030204" pitchFamily="18" charset="0"/>
                            </a:rPr>
                            <m:t>3(</m:t>
                          </m:r>
                          <m:r>
                            <a:rPr lang="en-US" sz="2000" i="1">
                              <a:solidFill>
                                <a:schemeClr val="tx1"/>
                              </a:solidFill>
                              <a:latin typeface="Cambria Math" panose="02040503050406030204" pitchFamily="18" charset="0"/>
                            </a:rPr>
                            <m:t>95.3−</m:t>
                          </m:r>
                          <m:r>
                            <a:rPr lang="en-US" sz="2000" b="0" i="1" smtClean="0">
                              <a:solidFill>
                                <a:schemeClr val="tx1"/>
                              </a:solidFill>
                              <a:latin typeface="Cambria Math" panose="02040503050406030204" pitchFamily="18" charset="0"/>
                            </a:rPr>
                            <m:t>97)</m:t>
                          </m:r>
                        </m:num>
                        <m:den>
                          <m:r>
                            <a:rPr lang="en-US" sz="2000" i="1">
                              <a:solidFill>
                                <a:schemeClr val="tx1"/>
                              </a:solidFill>
                              <a:latin typeface="Cambria Math" panose="02040503050406030204" pitchFamily="18" charset="0"/>
                            </a:rPr>
                            <m:t>5.18</m:t>
                          </m:r>
                        </m:den>
                      </m:f>
                      <m:r>
                        <a:rPr lang="en-US" sz="2000" b="0" i="1" smtClean="0">
                          <a:solidFill>
                            <a:schemeClr val="tx1"/>
                          </a:solidFill>
                          <a:latin typeface="Cambria Math" panose="02040503050406030204" pitchFamily="18" charset="0"/>
                        </a:rPr>
                        <m:t>=−0.98</m:t>
                      </m:r>
                    </m:oMath>
                  </m:oMathPara>
                </a14:m>
                <a:endParaRPr lang="en-US" sz="2000" dirty="0">
                  <a:solidFill>
                    <a:schemeClr val="tx1"/>
                  </a:solidFill>
                </a:endParaRPr>
              </a:p>
            </p:txBody>
          </p:sp>
        </mc:Choice>
        <mc:Fallback>
          <p:sp>
            <p:nvSpPr>
              <p:cNvPr id="3" name="Content Placeholder 2">
                <a:extLst>
                  <a:ext uri="{FF2B5EF4-FFF2-40B4-BE49-F238E27FC236}">
                    <a16:creationId xmlns:a16="http://schemas.microsoft.com/office/drawing/2014/main" id="{E1EF4062-7A05-985E-B080-87A2BAF7469A}"/>
                  </a:ext>
                </a:extLst>
              </p:cNvPr>
              <p:cNvSpPr>
                <a:spLocks noGrp="1" noRot="1" noChangeAspect="1" noMove="1" noResize="1" noEditPoints="1" noAdjustHandles="1" noChangeArrowheads="1" noChangeShapeType="1" noTextEdit="1"/>
              </p:cNvSpPr>
              <p:nvPr>
                <p:ph idx="1"/>
              </p:nvPr>
            </p:nvSpPr>
            <p:spPr>
              <a:xfrm>
                <a:off x="628650" y="1690689"/>
                <a:ext cx="7886700" cy="4883151"/>
              </a:xfrm>
              <a:blipFill>
                <a:blip r:embed="rId2"/>
                <a:stretch>
                  <a:fillRect l="-1005" t="-62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54820AB-A42F-19C3-BBDC-CD0A8C81B036}"/>
              </a:ext>
            </a:extLst>
          </p:cNvPr>
          <p:cNvSpPr>
            <a:spLocks noGrp="1"/>
          </p:cNvSpPr>
          <p:nvPr>
            <p:ph type="sldNum" sz="quarter" idx="12"/>
          </p:nvPr>
        </p:nvSpPr>
        <p:spPr/>
        <p:txBody>
          <a:bodyPr/>
          <a:lstStyle/>
          <a:p>
            <a:fld id="{048614CC-46F7-406F-919F-4DF7A2A26C62}" type="slidenum">
              <a:rPr lang="en-US" smtClean="0"/>
              <a:t>18</a:t>
            </a:fld>
            <a:endParaRPr lang="en-US" dirty="0"/>
          </a:p>
        </p:txBody>
      </p:sp>
    </p:spTree>
    <p:extLst>
      <p:ext uri="{BB962C8B-B14F-4D97-AF65-F5344CB8AC3E}">
        <p14:creationId xmlns:p14="http://schemas.microsoft.com/office/powerpoint/2010/main" val="196059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B6B3-D5D2-939B-C67B-2C1298BDC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B66D7-7395-F06D-2958-5C56764D96B5}"/>
              </a:ext>
            </a:extLst>
          </p:cNvPr>
          <p:cNvSpPr>
            <a:spLocks noGrp="1"/>
          </p:cNvSpPr>
          <p:nvPr>
            <p:ph type="title"/>
          </p:nvPr>
        </p:nvSpPr>
        <p:spPr/>
        <p:txBody>
          <a:bodyPr>
            <a:normAutofit/>
          </a:bodyPr>
          <a:lstStyle/>
          <a:p>
            <a:r>
              <a:rPr lang="en-US" sz="3200" dirty="0">
                <a:solidFill>
                  <a:srgbClr val="C00000"/>
                </a:solidFill>
              </a:rPr>
              <a:t>Karl Pearson’s Coefficient of Skewness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EAC966A-7785-7885-F559-7E09B533FB3D}"/>
                  </a:ext>
                </a:extLst>
              </p:cNvPr>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200" b="1" dirty="0">
                    <a:solidFill>
                      <a:srgbClr val="C00000"/>
                    </a:solidFill>
                  </a:rPr>
                  <a:t>Example</a:t>
                </a:r>
              </a:p>
              <a:p>
                <a:pPr marL="0" indent="0">
                  <a:lnSpc>
                    <a:spcPct val="110000"/>
                  </a:lnSpc>
                  <a:spcBef>
                    <a:spcPts val="0"/>
                  </a:spcBef>
                  <a:buNone/>
                </a:pPr>
                <a:r>
                  <a:rPr lang="en-US" sz="2200" dirty="0"/>
                  <a:t>Calculate Pearson's skewness coefficient for a dataset: 85, 88, 92, 94, 96, 98, 100, 100, 100, 100.</a:t>
                </a:r>
                <a:endParaRPr lang="en-US" sz="2000" b="0" dirty="0"/>
              </a:p>
              <a:p>
                <a:pPr marL="0" indent="0">
                  <a:lnSpc>
                    <a:spcPct val="110000"/>
                  </a:lnSpc>
                  <a:spcBef>
                    <a:spcPts val="0"/>
                  </a:spcBef>
                  <a:buNone/>
                </a:pPr>
                <a:r>
                  <a:rPr lang="en-US" sz="2200" b="1" dirty="0">
                    <a:solidFill>
                      <a:srgbClr val="00B050"/>
                    </a:solidFill>
                  </a:rPr>
                  <a:t>Solution</a:t>
                </a:r>
              </a:p>
              <a:p>
                <a:pPr marL="0" indent="0">
                  <a:lnSpc>
                    <a:spcPct val="110000"/>
                  </a:lnSpc>
                  <a:spcBef>
                    <a:spcPts val="0"/>
                  </a:spcBef>
                  <a:buNone/>
                </a:pPr>
                <a:r>
                  <a:rPr lang="en-US" sz="2200" dirty="0">
                    <a:solidFill>
                      <a:schemeClr val="tx1"/>
                    </a:solidFill>
                  </a:rPr>
                  <a:t>Interpretation: The negative value of </a:t>
                </a:r>
                <a14:m>
                  <m:oMath xmlns:m="http://schemas.openxmlformats.org/officeDocument/2006/math">
                    <m:sSub>
                      <m:sSubPr>
                        <m:ctrlPr>
                          <a:rPr lang="en-US" sz="2200" b="0" i="1" smtClean="0">
                            <a:solidFill>
                              <a:schemeClr val="tx1"/>
                            </a:solidFill>
                            <a:latin typeface="Cambria Math" panose="02040503050406030204" pitchFamily="18" charset="0"/>
                          </a:rPr>
                        </m:ctrlPr>
                      </m:sSubPr>
                      <m:e>
                        <m:r>
                          <a:rPr lang="en-US" sz="2200" b="0" i="1" smtClean="0">
                            <a:solidFill>
                              <a:schemeClr val="tx1"/>
                            </a:solidFill>
                            <a:latin typeface="Cambria Math" panose="02040503050406030204" pitchFamily="18" charset="0"/>
                          </a:rPr>
                          <m:t>𝑆</m:t>
                        </m:r>
                      </m:e>
                      <m:sub>
                        <m:r>
                          <a:rPr lang="en-US" sz="2200" b="0" i="1" smtClean="0">
                            <a:solidFill>
                              <a:schemeClr val="tx1"/>
                            </a:solidFill>
                            <a:latin typeface="Cambria Math" panose="02040503050406030204" pitchFamily="18" charset="0"/>
                          </a:rPr>
                          <m:t>𝑘</m:t>
                        </m:r>
                      </m:sub>
                    </m:sSub>
                  </m:oMath>
                </a14:m>
                <a:r>
                  <a:rPr lang="en-US" sz="2200" dirty="0">
                    <a:solidFill>
                      <a:schemeClr val="tx1"/>
                    </a:solidFill>
                  </a:rPr>
                  <a:t> is indicating a negative skewness in the distribution. This means that the tail of the distribution is longer on the left side, and most of the scores are concentrated on the right side of the mean</a:t>
                </a:r>
              </a:p>
            </p:txBody>
          </p:sp>
        </mc:Choice>
        <mc:Fallback xmlns="">
          <p:sp>
            <p:nvSpPr>
              <p:cNvPr id="3" name="Content Placeholder 2">
                <a:extLst>
                  <a:ext uri="{FF2B5EF4-FFF2-40B4-BE49-F238E27FC236}">
                    <a16:creationId xmlns:a16="http://schemas.microsoft.com/office/drawing/2014/main" id="{1EAC966A-7785-7885-F559-7E09B533FB3D}"/>
                  </a:ext>
                </a:extLst>
              </p:cNvPr>
              <p:cNvSpPr>
                <a:spLocks noGrp="1" noRot="1" noChangeAspect="1" noMove="1" noResize="1" noEditPoints="1" noAdjustHandles="1" noChangeArrowheads="1" noChangeShapeType="1" noTextEdit="1"/>
              </p:cNvSpPr>
              <p:nvPr>
                <p:ph idx="1"/>
              </p:nvPr>
            </p:nvSpPr>
            <p:spPr>
              <a:xfrm>
                <a:off x="628650" y="1690689"/>
                <a:ext cx="7886700" cy="4883151"/>
              </a:xfrm>
              <a:blipFill>
                <a:blip r:embed="rId2"/>
                <a:stretch>
                  <a:fillRect l="-1005" t="-624" r="-61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E6828A5-6030-706D-16FD-34FABAF91090}"/>
              </a:ext>
            </a:extLst>
          </p:cNvPr>
          <p:cNvSpPr>
            <a:spLocks noGrp="1"/>
          </p:cNvSpPr>
          <p:nvPr>
            <p:ph type="sldNum" sz="quarter" idx="12"/>
          </p:nvPr>
        </p:nvSpPr>
        <p:spPr/>
        <p:txBody>
          <a:bodyPr/>
          <a:lstStyle/>
          <a:p>
            <a:fld id="{048614CC-46F7-406F-919F-4DF7A2A26C62}" type="slidenum">
              <a:rPr lang="en-US" smtClean="0"/>
              <a:t>19</a:t>
            </a:fld>
            <a:endParaRPr lang="en-US" dirty="0"/>
          </a:p>
        </p:txBody>
      </p:sp>
    </p:spTree>
    <p:extLst>
      <p:ext uri="{BB962C8B-B14F-4D97-AF65-F5344CB8AC3E}">
        <p14:creationId xmlns:p14="http://schemas.microsoft.com/office/powerpoint/2010/main" val="379470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Mean</a:t>
            </a:r>
          </a:p>
        </p:txBody>
      </p:sp>
      <p:sp>
        <p:nvSpPr>
          <p:cNvPr id="3" name="Content Placeholder 2"/>
          <p:cNvSpPr>
            <a:spLocks noGrp="1"/>
          </p:cNvSpPr>
          <p:nvPr>
            <p:ph idx="1"/>
          </p:nvPr>
        </p:nvSpPr>
        <p:spPr>
          <a:xfrm>
            <a:off x="628650" y="1690689"/>
            <a:ext cx="7886700" cy="4883151"/>
          </a:xfrm>
        </p:spPr>
        <p:txBody>
          <a:bodyPr>
            <a:normAutofit/>
          </a:bodyPr>
          <a:lstStyle/>
          <a:p>
            <a:pPr>
              <a:lnSpc>
                <a:spcPct val="110000"/>
              </a:lnSpc>
              <a:spcBef>
                <a:spcPts val="0"/>
              </a:spcBef>
            </a:pPr>
            <a:r>
              <a:rPr lang="en-US" sz="2000" dirty="0"/>
              <a:t>Characterize the location or central tendency in the data is represented by the ordinary arithmetic average or mean.</a:t>
            </a:r>
          </a:p>
          <a:p>
            <a:pPr>
              <a:lnSpc>
                <a:spcPct val="110000"/>
              </a:lnSpc>
              <a:spcBef>
                <a:spcPts val="0"/>
              </a:spcBef>
            </a:pPr>
            <a:r>
              <a:rPr lang="en-US" sz="2000" dirty="0"/>
              <a:t>We almost always think of our data as a sample.</a:t>
            </a:r>
          </a:p>
          <a:p>
            <a:pPr>
              <a:lnSpc>
                <a:spcPct val="110000"/>
              </a:lnSpc>
              <a:spcBef>
                <a:spcPts val="0"/>
              </a:spcBef>
            </a:pPr>
            <a:endParaRPr lang="en-US" sz="2000" dirty="0"/>
          </a:p>
        </p:txBody>
      </p:sp>
      <p:sp>
        <p:nvSpPr>
          <p:cNvPr id="4" name="Slide Number Placeholder 3"/>
          <p:cNvSpPr>
            <a:spLocks noGrp="1"/>
          </p:cNvSpPr>
          <p:nvPr>
            <p:ph type="sldNum" sz="quarter" idx="12"/>
          </p:nvPr>
        </p:nvSpPr>
        <p:spPr/>
        <p:txBody>
          <a:bodyPr/>
          <a:lstStyle/>
          <a:p>
            <a:fld id="{048614CC-46F7-406F-919F-4DF7A2A26C62}" type="slidenum">
              <a:rPr lang="en-US" smtClean="0"/>
              <a:t>2</a:t>
            </a:fld>
            <a:endParaRPr lang="en-US"/>
          </a:p>
        </p:txBody>
      </p:sp>
      <p:pic>
        <p:nvPicPr>
          <p:cNvPr id="6" name="Picture 5">
            <a:extLst>
              <a:ext uri="{FF2B5EF4-FFF2-40B4-BE49-F238E27FC236}">
                <a16:creationId xmlns:a16="http://schemas.microsoft.com/office/drawing/2014/main" id="{EE606C9F-978F-66EE-5893-E52901AA7922}"/>
              </a:ext>
            </a:extLst>
          </p:cNvPr>
          <p:cNvPicPr>
            <a:picLocks noChangeAspect="1"/>
          </p:cNvPicPr>
          <p:nvPr/>
        </p:nvPicPr>
        <p:blipFill>
          <a:blip r:embed="rId2"/>
          <a:stretch>
            <a:fillRect/>
          </a:stretch>
        </p:blipFill>
        <p:spPr>
          <a:xfrm>
            <a:off x="1023937" y="3327402"/>
            <a:ext cx="7096125" cy="1609725"/>
          </a:xfrm>
          <a:prstGeom prst="rect">
            <a:avLst/>
          </a:prstGeom>
        </p:spPr>
      </p:pic>
    </p:spTree>
    <p:extLst>
      <p:ext uri="{BB962C8B-B14F-4D97-AF65-F5344CB8AC3E}">
        <p14:creationId xmlns:p14="http://schemas.microsoft.com/office/powerpoint/2010/main" val="192001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D1AD0-67CF-7E86-84F5-704011D8CA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E8C9B-7B46-8734-7405-1D62E93A5505}"/>
              </a:ext>
            </a:extLst>
          </p:cNvPr>
          <p:cNvSpPr>
            <a:spLocks noGrp="1"/>
          </p:cNvSpPr>
          <p:nvPr>
            <p:ph type="title"/>
          </p:nvPr>
        </p:nvSpPr>
        <p:spPr/>
        <p:txBody>
          <a:bodyPr>
            <a:normAutofit/>
          </a:bodyPr>
          <a:lstStyle/>
          <a:p>
            <a:r>
              <a:rPr lang="en-US" sz="3200" dirty="0">
                <a:solidFill>
                  <a:srgbClr val="C00000"/>
                </a:solidFill>
              </a:rPr>
              <a:t>Karl Pearson’s Coefficient of Skewness</a:t>
            </a:r>
          </a:p>
        </p:txBody>
      </p:sp>
      <p:sp>
        <p:nvSpPr>
          <p:cNvPr id="3" name="Content Placeholder 2">
            <a:extLst>
              <a:ext uri="{FF2B5EF4-FFF2-40B4-BE49-F238E27FC236}">
                <a16:creationId xmlns:a16="http://schemas.microsoft.com/office/drawing/2014/main" id="{570A6865-4F82-0188-C6B3-71038EEDB101}"/>
              </a:ext>
            </a:extLst>
          </p:cNvPr>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200" b="1" dirty="0">
                <a:solidFill>
                  <a:srgbClr val="C00000"/>
                </a:solidFill>
              </a:rPr>
              <a:t>Exercise</a:t>
            </a:r>
          </a:p>
          <a:p>
            <a:pPr>
              <a:lnSpc>
                <a:spcPct val="110000"/>
              </a:lnSpc>
              <a:spcBef>
                <a:spcPts val="0"/>
              </a:spcBef>
            </a:pPr>
            <a:r>
              <a:rPr lang="en-US" sz="2200" dirty="0"/>
              <a:t>Karl Pearson’s coefficient of skewness is 1.28, its mean is 164 and mode 100, find the standard deviation.</a:t>
            </a:r>
            <a:endParaRPr lang="en-US" sz="2200" dirty="0">
              <a:solidFill>
                <a:schemeClr val="tx1"/>
              </a:solidFill>
            </a:endParaRPr>
          </a:p>
        </p:txBody>
      </p:sp>
      <p:sp>
        <p:nvSpPr>
          <p:cNvPr id="4" name="Slide Number Placeholder 3">
            <a:extLst>
              <a:ext uri="{FF2B5EF4-FFF2-40B4-BE49-F238E27FC236}">
                <a16:creationId xmlns:a16="http://schemas.microsoft.com/office/drawing/2014/main" id="{E6E7BD12-CEE7-0815-34E5-445028F86358}"/>
              </a:ext>
            </a:extLst>
          </p:cNvPr>
          <p:cNvSpPr>
            <a:spLocks noGrp="1"/>
          </p:cNvSpPr>
          <p:nvPr>
            <p:ph type="sldNum" sz="quarter" idx="12"/>
          </p:nvPr>
        </p:nvSpPr>
        <p:spPr/>
        <p:txBody>
          <a:bodyPr/>
          <a:lstStyle/>
          <a:p>
            <a:fld id="{048614CC-46F7-406F-919F-4DF7A2A26C62}" type="slidenum">
              <a:rPr lang="en-US" smtClean="0"/>
              <a:t>20</a:t>
            </a:fld>
            <a:endParaRPr lang="en-US" dirty="0"/>
          </a:p>
        </p:txBody>
      </p:sp>
    </p:spTree>
    <p:extLst>
      <p:ext uri="{BB962C8B-B14F-4D97-AF65-F5344CB8AC3E}">
        <p14:creationId xmlns:p14="http://schemas.microsoft.com/office/powerpoint/2010/main" val="1509456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Mean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000" b="1" dirty="0">
                    <a:solidFill>
                      <a:srgbClr val="C00000"/>
                    </a:solidFill>
                  </a:rPr>
                  <a:t>Example: Sample Mean</a:t>
                </a:r>
              </a:p>
              <a:p>
                <a:pPr marL="0" indent="0">
                  <a:buNone/>
                </a:pPr>
                <a:r>
                  <a:rPr lang="en-US" sz="2000" dirty="0"/>
                  <a:t>Let’s consider the eight observations on pull-off force collected from the prototype engine connectors. The eight observations are</a:t>
                </a:r>
                <a14:m>
                  <m:oMath xmlns:m="http://schemas.openxmlformats.org/officeDocument/2006/math">
                    <m:r>
                      <a:rPr lang="en-US" sz="2000" b="0" i="0" dirty="0" smtClean="0">
                        <a:latin typeface="Cambria Math" panose="02040503050406030204" pitchFamily="18" charset="0"/>
                      </a:rPr>
                      <m:t>:</m:t>
                    </m:r>
                  </m:oMath>
                </a14:m>
                <a:r>
                  <a:rPr lang="en-US" sz="2000" dirty="0"/>
                  <a:t> 12.6, 12.9, 13.4, 12.3, 13.6, 13.5, 12.6, 𝑎𝑛𝑑 13.1. Determine the sample mean. </a:t>
                </a:r>
              </a:p>
              <a:p>
                <a:pPr marL="0" indent="0">
                  <a:buNone/>
                </a:pPr>
                <a:r>
                  <a:rPr lang="en-US" sz="2000" dirty="0"/>
                  <a:t>Solution:</a:t>
                </a:r>
              </a:p>
              <a:p>
                <a:pPr marL="0" indent="0">
                  <a:buNone/>
                </a:pPr>
                <a14:m>
                  <m:oMathPara xmlns:m="http://schemas.openxmlformats.org/officeDocument/2006/math">
                    <m:oMathParaPr>
                      <m:jc m:val="left"/>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1</m:t>
                          </m:r>
                        </m:sub>
                      </m:sSub>
                      <m:r>
                        <a:rPr lang="en-US" sz="1800" b="0" i="1" smtClean="0">
                          <a:latin typeface="Cambria Math" panose="02040503050406030204" pitchFamily="18" charset="0"/>
                        </a:rPr>
                        <m:t>,=12.6,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2</m:t>
                          </m:r>
                        </m:sub>
                      </m:sSub>
                      <m:r>
                        <a:rPr lang="en-US" sz="1800" b="0" i="1" smtClean="0">
                          <a:latin typeface="Cambria Math" panose="02040503050406030204" pitchFamily="18" charset="0"/>
                        </a:rPr>
                        <m:t>=12.9,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3</m:t>
                          </m:r>
                        </m:sub>
                      </m:sSub>
                      <m:r>
                        <a:rPr lang="en-US" sz="1800" b="0" i="1" smtClean="0">
                          <a:latin typeface="Cambria Math" panose="02040503050406030204" pitchFamily="18" charset="0"/>
                        </a:rPr>
                        <m:t>=13.4,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4</m:t>
                          </m:r>
                        </m:sub>
                      </m:sSub>
                      <m:r>
                        <a:rPr lang="en-US" sz="1800" b="0" i="1" smtClean="0">
                          <a:latin typeface="Cambria Math" panose="02040503050406030204" pitchFamily="18" charset="0"/>
                        </a:rPr>
                        <m:t>=12.3,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4</m:t>
                          </m:r>
                        </m:sub>
                      </m:sSub>
                      <m:r>
                        <a:rPr lang="en-US" sz="1800" b="0" i="1" smtClean="0">
                          <a:latin typeface="Cambria Math" panose="02040503050406030204" pitchFamily="18" charset="0"/>
                        </a:rPr>
                        <m:t>=13.6,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6</m:t>
                          </m:r>
                        </m:sub>
                      </m:sSub>
                      <m:r>
                        <a:rPr lang="en-US" sz="1800" b="0" i="1" smtClean="0">
                          <a:latin typeface="Cambria Math" panose="02040503050406030204" pitchFamily="18" charset="0"/>
                        </a:rPr>
                        <m:t>=13.5,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7</m:t>
                          </m:r>
                        </m:sub>
                      </m:sSub>
                      <m:r>
                        <a:rPr lang="en-US" sz="1800" b="0" i="1" smtClean="0">
                          <a:latin typeface="Cambria Math" panose="02040503050406030204" pitchFamily="18" charset="0"/>
                        </a:rPr>
                        <m:t>=12.6, </m:t>
                      </m:r>
                      <m:r>
                        <a:rPr lang="en-US" sz="1800" b="0" i="1" smtClean="0">
                          <a:latin typeface="Cambria Math" panose="02040503050406030204" pitchFamily="18" charset="0"/>
                        </a:rPr>
                        <m:t>𝑎𝑛𝑑</m:t>
                      </m:r>
                      <m:r>
                        <a:rPr lang="en-US" sz="1800" b="0" i="1" smtClean="0">
                          <a:latin typeface="Cambria Math" panose="02040503050406030204" pitchFamily="18" charset="0"/>
                        </a:rPr>
                        <m:t> </m:t>
                      </m:r>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𝑥</m:t>
                          </m:r>
                        </m:e>
                        <m:sub>
                          <m:r>
                            <a:rPr lang="en-US" sz="1800" b="0" i="1" smtClean="0">
                              <a:latin typeface="Cambria Math" panose="02040503050406030204" pitchFamily="18" charset="0"/>
                            </a:rPr>
                            <m:t>8</m:t>
                          </m:r>
                        </m:sub>
                      </m:sSub>
                      <m:r>
                        <a:rPr lang="en-US" sz="1800" b="0" i="1" smtClean="0">
                          <a:latin typeface="Cambria Math" panose="02040503050406030204" pitchFamily="18" charset="0"/>
                        </a:rPr>
                        <m:t>=13.1</m:t>
                      </m:r>
                    </m:oMath>
                  </m:oMathPara>
                </a14:m>
                <a:endParaRPr lang="en-US" sz="1800" dirty="0"/>
              </a:p>
              <a:p>
                <a:pPr marL="0" indent="0">
                  <a:buNone/>
                </a:pPr>
                <a:endParaRPr lang="en-US" sz="1800" dirty="0"/>
              </a:p>
              <a:p>
                <a:pPr marL="0" indent="0">
                  <a:buNone/>
                </a:pPr>
                <a14:m>
                  <m:oMathPara xmlns:m="http://schemas.openxmlformats.org/officeDocument/2006/math">
                    <m:oMathParaPr>
                      <m:jc m:val="left"/>
                    </m:oMathParaPr>
                    <m:oMath xmlns:m="http://schemas.openxmlformats.org/officeDocument/2006/math">
                      <m:r>
                        <a:rPr lang="en-US" sz="1800" b="0" i="1" smtClean="0">
                          <a:latin typeface="Cambria Math" panose="02040503050406030204" pitchFamily="18" charset="0"/>
                        </a:rPr>
                        <m:t>𝑛</m:t>
                      </m:r>
                      <m:r>
                        <a:rPr lang="en-US" sz="1800" b="0" i="1" smtClean="0">
                          <a:latin typeface="Cambria Math" panose="02040503050406030204" pitchFamily="18" charset="0"/>
                        </a:rPr>
                        <m:t>=8</m:t>
                      </m:r>
                    </m:oMath>
                  </m:oMathPara>
                </a14:m>
                <a:endParaRPr lang="en-US" sz="1800" b="0" dirty="0"/>
              </a:p>
              <a:p>
                <a:pPr marL="0" indent="0">
                  <a:buNone/>
                </a:pPr>
                <a:endParaRPr lang="en-US" sz="1800" b="0" dirty="0"/>
              </a:p>
              <a:p>
                <a:pPr marL="0" indent="0">
                  <a:buNone/>
                </a:pPr>
                <a14:m>
                  <m:oMathPara xmlns:m="http://schemas.openxmlformats.org/officeDocument/2006/math">
                    <m:oMathParaPr>
                      <m:jc m:val="left"/>
                    </m:oMathParaPr>
                    <m:oMath xmlns:m="http://schemas.openxmlformats.org/officeDocument/2006/math">
                      <m:acc>
                        <m:accPr>
                          <m:chr m:val="̅"/>
                          <m:ctrlPr>
                            <a:rPr lang="en-US" sz="1800" b="0" i="1" smtClean="0">
                              <a:latin typeface="Cambria Math" panose="02040503050406030204" pitchFamily="18" charset="0"/>
                            </a:rPr>
                          </m:ctrlPr>
                        </m:accPr>
                        <m:e>
                          <m:r>
                            <a:rPr lang="en-US" sz="1800" b="0" i="1" smtClean="0">
                              <a:latin typeface="Cambria Math" panose="02040503050406030204" pitchFamily="18" charset="0"/>
                            </a:rPr>
                            <m:t>𝑥</m:t>
                          </m:r>
                        </m:e>
                      </m:acc>
                      <m:r>
                        <a:rPr lang="en-US" sz="1800" b="1" i="1" dirty="0" smtClean="0">
                          <a:solidFill>
                            <a:schemeClr val="tx1"/>
                          </a:solidFill>
                          <a:latin typeface="Cambria Math" panose="02040503050406030204" pitchFamily="18" charset="0"/>
                        </a:rPr>
                        <m:t>=</m:t>
                      </m:r>
                      <m:f>
                        <m:fPr>
                          <m:ctrlPr>
                            <a:rPr lang="en-US" sz="1800" i="1" dirty="0" smtClean="0">
                              <a:solidFill>
                                <a:schemeClr val="tx1"/>
                              </a:solidFill>
                              <a:latin typeface="Cambria Math" panose="02040503050406030204" pitchFamily="18" charset="0"/>
                            </a:rPr>
                          </m:ctrlPr>
                        </m:fPr>
                        <m:num>
                          <m:nary>
                            <m:naryPr>
                              <m:chr m:val="∑"/>
                              <m:ctrlPr>
                                <a:rPr lang="en-US" sz="1800" i="1" dirty="0" smtClean="0">
                                  <a:solidFill>
                                    <a:schemeClr val="tx1"/>
                                  </a:solidFill>
                                  <a:latin typeface="Cambria Math" panose="02040503050406030204" pitchFamily="18" charset="0"/>
                                </a:rPr>
                              </m:ctrlPr>
                            </m:naryPr>
                            <m:sub>
                              <m:r>
                                <a:rPr lang="en-US" sz="1800" b="0" i="1" dirty="0" smtClean="0">
                                  <a:solidFill>
                                    <a:schemeClr val="tx1"/>
                                  </a:solidFill>
                                  <a:latin typeface="Cambria Math" panose="02040503050406030204" pitchFamily="18" charset="0"/>
                                </a:rPr>
                                <m:t>𝑖</m:t>
                              </m:r>
                              <m:r>
                                <a:rPr lang="en-US" sz="1800" b="0" i="1" dirty="0" smtClean="0">
                                  <a:solidFill>
                                    <a:schemeClr val="tx1"/>
                                  </a:solidFill>
                                  <a:latin typeface="Cambria Math" panose="02040503050406030204" pitchFamily="18" charset="0"/>
                                </a:rPr>
                                <m:t>=1</m:t>
                              </m:r>
                            </m:sub>
                            <m:sup>
                              <m:r>
                                <a:rPr lang="en-US" sz="1800" b="0" i="1" dirty="0" smtClean="0">
                                  <a:solidFill>
                                    <a:schemeClr val="tx1"/>
                                  </a:solidFill>
                                  <a:latin typeface="Cambria Math" panose="02040503050406030204" pitchFamily="18" charset="0"/>
                                </a:rPr>
                                <m:t>𝑛</m:t>
                              </m:r>
                            </m:sup>
                            <m:e>
                              <m:sSub>
                                <m:sSubPr>
                                  <m:ctrlPr>
                                    <a:rPr lang="en-US" sz="1800" i="1" dirty="0" smtClean="0">
                                      <a:solidFill>
                                        <a:schemeClr val="tx1"/>
                                      </a:solidFill>
                                      <a:latin typeface="Cambria Math" panose="02040503050406030204" pitchFamily="18" charset="0"/>
                                    </a:rPr>
                                  </m:ctrlPr>
                                </m:sSubPr>
                                <m:e>
                                  <m:r>
                                    <a:rPr lang="en-US" sz="1800" b="0" i="1" dirty="0" smtClean="0">
                                      <a:solidFill>
                                        <a:schemeClr val="tx1"/>
                                      </a:solidFill>
                                      <a:latin typeface="Cambria Math" panose="02040503050406030204" pitchFamily="18" charset="0"/>
                                    </a:rPr>
                                    <m:t>𝑥</m:t>
                                  </m:r>
                                </m:e>
                                <m:sub>
                                  <m:r>
                                    <a:rPr lang="en-US" sz="1800" b="0" i="1" dirty="0" smtClean="0">
                                      <a:solidFill>
                                        <a:schemeClr val="tx1"/>
                                      </a:solidFill>
                                      <a:latin typeface="Cambria Math" panose="02040503050406030204" pitchFamily="18" charset="0"/>
                                    </a:rPr>
                                    <m:t>𝑖</m:t>
                                  </m:r>
                                </m:sub>
                              </m:sSub>
                            </m:e>
                          </m:nary>
                        </m:num>
                        <m:den>
                          <m:r>
                            <a:rPr lang="en-US" sz="1800" b="0" i="1" dirty="0" smtClean="0">
                              <a:solidFill>
                                <a:schemeClr val="tx1"/>
                              </a:solidFill>
                              <a:latin typeface="Cambria Math" panose="02040503050406030204" pitchFamily="18" charset="0"/>
                            </a:rPr>
                            <m:t>𝑛</m:t>
                          </m:r>
                        </m:den>
                      </m:f>
                      <m:r>
                        <a:rPr lang="en-US" sz="1800" b="0" i="1" dirty="0" smtClean="0">
                          <a:solidFill>
                            <a:schemeClr val="tx1"/>
                          </a:solidFill>
                          <a:latin typeface="Cambria Math" panose="02040503050406030204" pitchFamily="18" charset="0"/>
                        </a:rPr>
                        <m:t>=</m:t>
                      </m:r>
                      <m:f>
                        <m:fPr>
                          <m:ctrlPr>
                            <a:rPr lang="en-US" sz="1800" b="0" i="1" dirty="0" smtClean="0">
                              <a:solidFill>
                                <a:schemeClr val="tx1"/>
                              </a:solidFill>
                              <a:latin typeface="Cambria Math" panose="02040503050406030204" pitchFamily="18" charset="0"/>
                            </a:rPr>
                          </m:ctrlPr>
                        </m:fPr>
                        <m:num>
                          <m:nary>
                            <m:naryPr>
                              <m:chr m:val="∑"/>
                              <m:ctrlPr>
                                <a:rPr lang="en-US" sz="1800" i="1" dirty="0">
                                  <a:latin typeface="Cambria Math" panose="02040503050406030204" pitchFamily="18" charset="0"/>
                                </a:rPr>
                              </m:ctrlPr>
                            </m:naryPr>
                            <m:sub>
                              <m:r>
                                <a:rPr lang="en-US" sz="1800" i="1" dirty="0">
                                  <a:latin typeface="Cambria Math" panose="02040503050406030204" pitchFamily="18" charset="0"/>
                                </a:rPr>
                                <m:t>𝑖</m:t>
                              </m:r>
                              <m:r>
                                <a:rPr lang="en-US" sz="1800" i="1" dirty="0">
                                  <a:latin typeface="Cambria Math" panose="02040503050406030204" pitchFamily="18" charset="0"/>
                                </a:rPr>
                                <m:t>=1</m:t>
                              </m:r>
                            </m:sub>
                            <m:sup>
                              <m:r>
                                <a:rPr lang="en-US" sz="1800" b="0" i="1" dirty="0" smtClean="0">
                                  <a:latin typeface="Cambria Math" panose="02040503050406030204" pitchFamily="18" charset="0"/>
                                </a:rPr>
                                <m:t>8</m:t>
                              </m:r>
                            </m:sup>
                            <m:e>
                              <m:sSub>
                                <m:sSubPr>
                                  <m:ctrlPr>
                                    <a:rPr lang="en-US" sz="1800" i="1" dirty="0">
                                      <a:latin typeface="Cambria Math" panose="02040503050406030204" pitchFamily="18" charset="0"/>
                                    </a:rPr>
                                  </m:ctrlPr>
                                </m:sSubPr>
                                <m:e>
                                  <m:r>
                                    <a:rPr lang="en-US" sz="1800" i="1" dirty="0">
                                      <a:latin typeface="Cambria Math" panose="02040503050406030204" pitchFamily="18" charset="0"/>
                                    </a:rPr>
                                    <m:t>𝑥</m:t>
                                  </m:r>
                                </m:e>
                                <m:sub>
                                  <m:r>
                                    <a:rPr lang="en-US" sz="1800" i="1" dirty="0">
                                      <a:latin typeface="Cambria Math" panose="02040503050406030204" pitchFamily="18" charset="0"/>
                                    </a:rPr>
                                    <m:t>𝑖</m:t>
                                  </m:r>
                                </m:sub>
                              </m:sSub>
                            </m:e>
                          </m:nary>
                        </m:num>
                        <m:den>
                          <m:r>
                            <a:rPr lang="en-US" sz="1800" b="0" i="1" dirty="0" smtClean="0">
                              <a:solidFill>
                                <a:schemeClr val="tx1"/>
                              </a:solidFill>
                              <a:latin typeface="Cambria Math" panose="02040503050406030204" pitchFamily="18" charset="0"/>
                            </a:rPr>
                            <m:t>8</m:t>
                          </m:r>
                        </m:den>
                      </m:f>
                      <m:r>
                        <a:rPr lang="en-US" sz="1800" b="0" i="1" dirty="0" smtClean="0">
                          <a:solidFill>
                            <a:schemeClr val="tx1"/>
                          </a:solidFill>
                          <a:latin typeface="Cambria Math" panose="02040503050406030204" pitchFamily="18" charset="0"/>
                        </a:rPr>
                        <m:t>=</m:t>
                      </m:r>
                      <m:f>
                        <m:fPr>
                          <m:ctrlPr>
                            <a:rPr lang="en-US" sz="1800" b="0" i="1" dirty="0" smtClean="0">
                              <a:solidFill>
                                <a:schemeClr val="tx1"/>
                              </a:solidFill>
                              <a:latin typeface="Cambria Math" panose="02040503050406030204" pitchFamily="18" charset="0"/>
                            </a:rPr>
                          </m:ctrlPr>
                        </m:fPr>
                        <m:num>
                          <m:sSub>
                            <m:sSubPr>
                              <m:ctrlPr>
                                <a:rPr lang="en-US" sz="1800" b="0" i="1" dirty="0" smtClean="0">
                                  <a:solidFill>
                                    <a:schemeClr val="tx1"/>
                                  </a:solidFill>
                                  <a:latin typeface="Cambria Math" panose="02040503050406030204" pitchFamily="18" charset="0"/>
                                </a:rPr>
                              </m:ctrlPr>
                            </m:sSubPr>
                            <m:e>
                              <m:r>
                                <a:rPr lang="en-US" sz="1800" b="0" i="1" dirty="0" smtClean="0">
                                  <a:solidFill>
                                    <a:schemeClr val="tx1"/>
                                  </a:solidFill>
                                  <a:latin typeface="Cambria Math" panose="02040503050406030204" pitchFamily="18" charset="0"/>
                                </a:rPr>
                                <m:t>𝑥</m:t>
                              </m:r>
                            </m:e>
                            <m:sub>
                              <m:r>
                                <a:rPr lang="en-US" sz="1800" b="0" i="1" dirty="0" smtClean="0">
                                  <a:solidFill>
                                    <a:schemeClr val="tx1"/>
                                  </a:solidFill>
                                  <a:latin typeface="Cambria Math" panose="02040503050406030204" pitchFamily="18" charset="0"/>
                                </a:rPr>
                                <m:t>1</m:t>
                              </m:r>
                            </m:sub>
                          </m:sSub>
                          <m:r>
                            <a:rPr lang="en-US" sz="1800" b="0" i="1" dirty="0" smtClean="0">
                              <a:solidFill>
                                <a:schemeClr val="tx1"/>
                              </a:solidFill>
                              <a:latin typeface="Cambria Math" panose="02040503050406030204" pitchFamily="18" charset="0"/>
                            </a:rPr>
                            <m:t>+</m:t>
                          </m:r>
                          <m:sSub>
                            <m:sSubPr>
                              <m:ctrlPr>
                                <a:rPr lang="en-US" sz="1800" b="0" i="1" dirty="0" smtClean="0">
                                  <a:solidFill>
                                    <a:schemeClr val="tx1"/>
                                  </a:solidFill>
                                  <a:latin typeface="Cambria Math" panose="02040503050406030204" pitchFamily="18" charset="0"/>
                                </a:rPr>
                              </m:ctrlPr>
                            </m:sSubPr>
                            <m:e>
                              <m:r>
                                <a:rPr lang="en-US" sz="1800" b="0" i="1" dirty="0" smtClean="0">
                                  <a:solidFill>
                                    <a:schemeClr val="tx1"/>
                                  </a:solidFill>
                                  <a:latin typeface="Cambria Math" panose="02040503050406030204" pitchFamily="18" charset="0"/>
                                </a:rPr>
                                <m:t>𝑥</m:t>
                              </m:r>
                            </m:e>
                            <m:sub>
                              <m:r>
                                <a:rPr lang="en-US" sz="1800" b="0" i="1" dirty="0" smtClean="0">
                                  <a:solidFill>
                                    <a:schemeClr val="tx1"/>
                                  </a:solidFill>
                                  <a:latin typeface="Cambria Math" panose="02040503050406030204" pitchFamily="18" charset="0"/>
                                </a:rPr>
                                <m:t>2</m:t>
                              </m:r>
                            </m:sub>
                          </m:sSub>
                          <m:r>
                            <a:rPr lang="en-US" sz="1800" b="0" i="1" dirty="0" smtClean="0">
                              <a:solidFill>
                                <a:schemeClr val="tx1"/>
                              </a:solidFill>
                              <a:latin typeface="Cambria Math" panose="02040503050406030204" pitchFamily="18" charset="0"/>
                            </a:rPr>
                            <m:t>+</m:t>
                          </m:r>
                          <m:sSub>
                            <m:sSubPr>
                              <m:ctrlPr>
                                <a:rPr lang="en-US" sz="1800" b="0" i="1" dirty="0" smtClean="0">
                                  <a:solidFill>
                                    <a:schemeClr val="tx1"/>
                                  </a:solidFill>
                                  <a:latin typeface="Cambria Math" panose="02040503050406030204" pitchFamily="18" charset="0"/>
                                </a:rPr>
                              </m:ctrlPr>
                            </m:sSubPr>
                            <m:e>
                              <m:r>
                                <a:rPr lang="en-US" sz="1800" b="0" i="1" dirty="0" smtClean="0">
                                  <a:solidFill>
                                    <a:schemeClr val="tx1"/>
                                  </a:solidFill>
                                  <a:latin typeface="Cambria Math" panose="02040503050406030204" pitchFamily="18" charset="0"/>
                                </a:rPr>
                                <m:t>𝑥</m:t>
                              </m:r>
                            </m:e>
                            <m:sub>
                              <m:r>
                                <a:rPr lang="en-US" sz="1800" b="0" i="1" dirty="0" smtClean="0">
                                  <a:solidFill>
                                    <a:schemeClr val="tx1"/>
                                  </a:solidFill>
                                  <a:latin typeface="Cambria Math" panose="02040503050406030204" pitchFamily="18" charset="0"/>
                                </a:rPr>
                                <m:t>3</m:t>
                              </m:r>
                            </m:sub>
                          </m:sSub>
                          <m:r>
                            <a:rPr lang="en-US" sz="1800" b="0" i="1" dirty="0" smtClean="0">
                              <a:solidFill>
                                <a:schemeClr val="tx1"/>
                              </a:solidFill>
                              <a:latin typeface="Cambria Math" panose="02040503050406030204" pitchFamily="18" charset="0"/>
                            </a:rPr>
                            <m:t>+</m:t>
                          </m:r>
                          <m:sSub>
                            <m:sSubPr>
                              <m:ctrlPr>
                                <a:rPr lang="en-US" sz="1800" b="0" i="1" dirty="0" smtClean="0">
                                  <a:solidFill>
                                    <a:schemeClr val="tx1"/>
                                  </a:solidFill>
                                  <a:latin typeface="Cambria Math" panose="02040503050406030204" pitchFamily="18" charset="0"/>
                                </a:rPr>
                              </m:ctrlPr>
                            </m:sSubPr>
                            <m:e>
                              <m:r>
                                <a:rPr lang="en-US" sz="1800" b="0" i="1" dirty="0" smtClean="0">
                                  <a:solidFill>
                                    <a:schemeClr val="tx1"/>
                                  </a:solidFill>
                                  <a:latin typeface="Cambria Math" panose="02040503050406030204" pitchFamily="18" charset="0"/>
                                </a:rPr>
                                <m:t>𝑥</m:t>
                              </m:r>
                            </m:e>
                            <m:sub>
                              <m:r>
                                <a:rPr lang="en-US" sz="1800" b="0" i="1" dirty="0" smtClean="0">
                                  <a:solidFill>
                                    <a:schemeClr val="tx1"/>
                                  </a:solidFill>
                                  <a:latin typeface="Cambria Math" panose="02040503050406030204" pitchFamily="18" charset="0"/>
                                </a:rPr>
                                <m:t>4</m:t>
                              </m:r>
                            </m:sub>
                          </m:sSub>
                          <m:r>
                            <a:rPr lang="en-US" sz="1800" b="0" i="1" dirty="0" smtClean="0">
                              <a:solidFill>
                                <a:schemeClr val="tx1"/>
                              </a:solidFill>
                              <a:latin typeface="Cambria Math" panose="02040503050406030204" pitchFamily="18" charset="0"/>
                            </a:rPr>
                            <m:t>+</m:t>
                          </m:r>
                          <m:sSub>
                            <m:sSubPr>
                              <m:ctrlPr>
                                <a:rPr lang="en-US" sz="1800" b="0" i="1" dirty="0" smtClean="0">
                                  <a:solidFill>
                                    <a:schemeClr val="tx1"/>
                                  </a:solidFill>
                                  <a:latin typeface="Cambria Math" panose="02040503050406030204" pitchFamily="18" charset="0"/>
                                </a:rPr>
                              </m:ctrlPr>
                            </m:sSubPr>
                            <m:e>
                              <m:r>
                                <a:rPr lang="en-US" sz="1800" b="0" i="1" dirty="0" smtClean="0">
                                  <a:solidFill>
                                    <a:schemeClr val="tx1"/>
                                  </a:solidFill>
                                  <a:latin typeface="Cambria Math" panose="02040503050406030204" pitchFamily="18" charset="0"/>
                                </a:rPr>
                                <m:t>𝑥</m:t>
                              </m:r>
                            </m:e>
                            <m:sub>
                              <m:r>
                                <a:rPr lang="en-US" sz="1800" b="0" i="1" dirty="0" smtClean="0">
                                  <a:solidFill>
                                    <a:schemeClr val="tx1"/>
                                  </a:solidFill>
                                  <a:latin typeface="Cambria Math" panose="02040503050406030204" pitchFamily="18" charset="0"/>
                                </a:rPr>
                                <m:t>5</m:t>
                              </m:r>
                            </m:sub>
                          </m:sSub>
                          <m:r>
                            <a:rPr lang="en-US" sz="1800" b="0" i="1" dirty="0" smtClean="0">
                              <a:solidFill>
                                <a:schemeClr val="tx1"/>
                              </a:solidFill>
                              <a:latin typeface="Cambria Math" panose="02040503050406030204" pitchFamily="18" charset="0"/>
                            </a:rPr>
                            <m:t>+</m:t>
                          </m:r>
                          <m:sSub>
                            <m:sSubPr>
                              <m:ctrlPr>
                                <a:rPr lang="en-US" sz="1800" b="0" i="1" dirty="0" smtClean="0">
                                  <a:solidFill>
                                    <a:schemeClr val="tx1"/>
                                  </a:solidFill>
                                  <a:latin typeface="Cambria Math" panose="02040503050406030204" pitchFamily="18" charset="0"/>
                                </a:rPr>
                              </m:ctrlPr>
                            </m:sSubPr>
                            <m:e>
                              <m:r>
                                <a:rPr lang="en-US" sz="1800" b="0" i="1" dirty="0" smtClean="0">
                                  <a:solidFill>
                                    <a:schemeClr val="tx1"/>
                                  </a:solidFill>
                                  <a:latin typeface="Cambria Math" panose="02040503050406030204" pitchFamily="18" charset="0"/>
                                </a:rPr>
                                <m:t>𝑥</m:t>
                              </m:r>
                            </m:e>
                            <m:sub>
                              <m:r>
                                <a:rPr lang="en-US" sz="1800" b="0" i="1" dirty="0" smtClean="0">
                                  <a:solidFill>
                                    <a:schemeClr val="tx1"/>
                                  </a:solidFill>
                                  <a:latin typeface="Cambria Math" panose="02040503050406030204" pitchFamily="18" charset="0"/>
                                </a:rPr>
                                <m:t>6</m:t>
                              </m:r>
                            </m:sub>
                          </m:sSub>
                          <m:r>
                            <a:rPr lang="en-US" sz="1800" b="0" i="1" dirty="0" smtClean="0">
                              <a:solidFill>
                                <a:schemeClr val="tx1"/>
                              </a:solidFill>
                              <a:latin typeface="Cambria Math" panose="02040503050406030204" pitchFamily="18" charset="0"/>
                            </a:rPr>
                            <m:t>+</m:t>
                          </m:r>
                          <m:sSub>
                            <m:sSubPr>
                              <m:ctrlPr>
                                <a:rPr lang="en-US" sz="1800" b="0" i="1" dirty="0" smtClean="0">
                                  <a:solidFill>
                                    <a:schemeClr val="tx1"/>
                                  </a:solidFill>
                                  <a:latin typeface="Cambria Math" panose="02040503050406030204" pitchFamily="18" charset="0"/>
                                </a:rPr>
                              </m:ctrlPr>
                            </m:sSubPr>
                            <m:e>
                              <m:r>
                                <a:rPr lang="en-US" sz="1800" b="0" i="1" dirty="0" smtClean="0">
                                  <a:solidFill>
                                    <a:schemeClr val="tx1"/>
                                  </a:solidFill>
                                  <a:latin typeface="Cambria Math" panose="02040503050406030204" pitchFamily="18" charset="0"/>
                                </a:rPr>
                                <m:t>𝑥</m:t>
                              </m:r>
                            </m:e>
                            <m:sub>
                              <m:r>
                                <a:rPr lang="en-US" sz="1800" b="0" i="1" dirty="0" smtClean="0">
                                  <a:solidFill>
                                    <a:schemeClr val="tx1"/>
                                  </a:solidFill>
                                  <a:latin typeface="Cambria Math" panose="02040503050406030204" pitchFamily="18" charset="0"/>
                                </a:rPr>
                                <m:t>7</m:t>
                              </m:r>
                            </m:sub>
                          </m:sSub>
                          <m:r>
                            <a:rPr lang="en-US" sz="1800" b="0" i="1" dirty="0" smtClean="0">
                              <a:solidFill>
                                <a:schemeClr val="tx1"/>
                              </a:solidFill>
                              <a:latin typeface="Cambria Math" panose="02040503050406030204" pitchFamily="18" charset="0"/>
                            </a:rPr>
                            <m:t>+</m:t>
                          </m:r>
                          <m:sSub>
                            <m:sSubPr>
                              <m:ctrlPr>
                                <a:rPr lang="en-US" sz="1800" b="0" i="1" dirty="0" smtClean="0">
                                  <a:solidFill>
                                    <a:schemeClr val="tx1"/>
                                  </a:solidFill>
                                  <a:latin typeface="Cambria Math" panose="02040503050406030204" pitchFamily="18" charset="0"/>
                                </a:rPr>
                              </m:ctrlPr>
                            </m:sSubPr>
                            <m:e>
                              <m:r>
                                <a:rPr lang="en-US" sz="1800" b="0" i="1" dirty="0" smtClean="0">
                                  <a:solidFill>
                                    <a:schemeClr val="tx1"/>
                                  </a:solidFill>
                                  <a:latin typeface="Cambria Math" panose="02040503050406030204" pitchFamily="18" charset="0"/>
                                </a:rPr>
                                <m:t>𝑥</m:t>
                              </m:r>
                            </m:e>
                            <m:sub>
                              <m:r>
                                <a:rPr lang="en-US" sz="1800" b="0" i="1" dirty="0" smtClean="0">
                                  <a:solidFill>
                                    <a:schemeClr val="tx1"/>
                                  </a:solidFill>
                                  <a:latin typeface="Cambria Math" panose="02040503050406030204" pitchFamily="18" charset="0"/>
                                </a:rPr>
                                <m:t>8</m:t>
                              </m:r>
                            </m:sub>
                          </m:sSub>
                        </m:num>
                        <m:den>
                          <m:r>
                            <a:rPr lang="en-US" sz="1800" b="0" i="1" dirty="0" smtClean="0">
                              <a:solidFill>
                                <a:schemeClr val="tx1"/>
                              </a:solidFill>
                              <a:latin typeface="Cambria Math" panose="02040503050406030204" pitchFamily="18" charset="0"/>
                            </a:rPr>
                            <m:t>8</m:t>
                          </m:r>
                        </m:den>
                      </m:f>
                    </m:oMath>
                  </m:oMathPara>
                </a14:m>
                <a:endParaRPr lang="en-US" sz="1800" dirty="0"/>
              </a:p>
              <a:p>
                <a:pPr marL="0" indent="0">
                  <a:buNone/>
                </a:pPr>
                <a:endParaRPr lang="en-US" sz="1800" b="0" i="1" dirty="0">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r>
                        <a:rPr lang="en-US" sz="1800" b="0" i="1" smtClean="0">
                          <a:latin typeface="Cambria Math" panose="02040503050406030204" pitchFamily="18" charset="0"/>
                        </a:rPr>
                        <m:t>=</m:t>
                      </m:r>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12.6+12.9+13.4+12.3+13.6+13.5+12.6+13.1</m:t>
                          </m:r>
                        </m:num>
                        <m:den>
                          <m:r>
                            <a:rPr lang="en-US" sz="1800" b="0" i="1" smtClean="0">
                              <a:latin typeface="Cambria Math" panose="02040503050406030204" pitchFamily="18" charset="0"/>
                            </a:rPr>
                            <m:t>8</m:t>
                          </m:r>
                        </m:den>
                      </m:f>
                      <m:r>
                        <a:rPr lang="en-US" sz="1800" b="0" i="1" smtClean="0">
                          <a:latin typeface="Cambria Math" panose="02040503050406030204" pitchFamily="18" charset="0"/>
                        </a:rPr>
                        <m:t>=</m:t>
                      </m:r>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104</m:t>
                          </m:r>
                        </m:num>
                        <m:den>
                          <m:r>
                            <a:rPr lang="en-US" sz="1800" b="0" i="1" smtClean="0">
                              <a:latin typeface="Cambria Math" panose="02040503050406030204" pitchFamily="18" charset="0"/>
                            </a:rPr>
                            <m:t>8</m:t>
                          </m:r>
                        </m:den>
                      </m:f>
                      <m:r>
                        <a:rPr lang="en-US" sz="1800" b="0" i="1" smtClean="0">
                          <a:latin typeface="Cambria Math" panose="02040503050406030204" pitchFamily="18" charset="0"/>
                        </a:rPr>
                        <m:t>=13</m:t>
                      </m:r>
                    </m:oMath>
                  </m:oMathPara>
                </a14:m>
                <a:endParaRPr lang="en-US" sz="1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690689"/>
                <a:ext cx="7886700" cy="4883151"/>
              </a:xfrm>
              <a:blipFill>
                <a:blip r:embed="rId2"/>
                <a:stretch>
                  <a:fillRect l="-773" t="-499" r="-77"/>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048614CC-46F7-406F-919F-4DF7A2A26C62}" type="slidenum">
              <a:rPr lang="en-US" smtClean="0"/>
              <a:t>3</a:t>
            </a:fld>
            <a:endParaRPr lang="en-US"/>
          </a:p>
        </p:txBody>
      </p:sp>
    </p:spTree>
    <p:extLst>
      <p:ext uri="{BB962C8B-B14F-4D97-AF65-F5344CB8AC3E}">
        <p14:creationId xmlns:p14="http://schemas.microsoft.com/office/powerpoint/2010/main" val="3180479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Variance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690689"/>
                <a:ext cx="7886700" cy="4883151"/>
              </a:xfrm>
            </p:spPr>
            <p:txBody>
              <a:bodyPr>
                <a:normAutofit lnSpcReduction="10000"/>
              </a:bodyPr>
              <a:lstStyle/>
              <a:p>
                <a:pPr marL="0" indent="0">
                  <a:lnSpc>
                    <a:spcPct val="110000"/>
                  </a:lnSpc>
                  <a:spcBef>
                    <a:spcPts val="0"/>
                  </a:spcBef>
                  <a:buNone/>
                </a:pPr>
                <a:r>
                  <a:rPr lang="en-US" sz="2000" dirty="0"/>
                  <a:t>The variability or scatter in the data may be described by the sample variance or the sample standard deviation.</a:t>
                </a:r>
              </a:p>
              <a:p>
                <a:pPr marL="0" indent="0">
                  <a:lnSpc>
                    <a:spcPct val="110000"/>
                  </a:lnSpc>
                  <a:spcBef>
                    <a:spcPts val="0"/>
                  </a:spcBef>
                  <a:buNone/>
                </a:pPr>
                <a:endParaRPr lang="en-US" sz="2000" dirty="0"/>
              </a:p>
              <a:p>
                <a:pPr marL="0" indent="0">
                  <a:lnSpc>
                    <a:spcPct val="110000"/>
                  </a:lnSpc>
                  <a:spcBef>
                    <a:spcPts val="0"/>
                  </a:spcBef>
                  <a:buNone/>
                </a:pPr>
                <a:endParaRPr lang="en-US" sz="2000" dirty="0"/>
              </a:p>
              <a:p>
                <a:pPr marL="0" indent="0">
                  <a:lnSpc>
                    <a:spcPct val="110000"/>
                  </a:lnSpc>
                  <a:spcBef>
                    <a:spcPts val="0"/>
                  </a:spcBef>
                  <a:buNone/>
                </a:pPr>
                <a:endParaRPr lang="en-US" sz="2000" dirty="0"/>
              </a:p>
              <a:p>
                <a:pPr marL="0" indent="0">
                  <a:lnSpc>
                    <a:spcPct val="110000"/>
                  </a:lnSpc>
                  <a:spcBef>
                    <a:spcPts val="0"/>
                  </a:spcBef>
                  <a:buNone/>
                </a:pPr>
                <a:endParaRPr lang="en-US" sz="2000" dirty="0"/>
              </a:p>
              <a:p>
                <a:pPr marL="0" indent="0">
                  <a:lnSpc>
                    <a:spcPct val="110000"/>
                  </a:lnSpc>
                  <a:spcBef>
                    <a:spcPts val="0"/>
                  </a:spcBef>
                  <a:buNone/>
                </a:pPr>
                <a:endParaRPr lang="en-US" sz="2000" dirty="0"/>
              </a:p>
              <a:p>
                <a:pPr marL="0" indent="0">
                  <a:lnSpc>
                    <a:spcPct val="110000"/>
                  </a:lnSpc>
                  <a:spcBef>
                    <a:spcPts val="0"/>
                  </a:spcBef>
                  <a:buNone/>
                </a:pPr>
                <a:endParaRPr lang="en-US" sz="2000" dirty="0"/>
              </a:p>
              <a:p>
                <a:pPr marL="0" indent="0">
                  <a:lnSpc>
                    <a:spcPct val="110000"/>
                  </a:lnSpc>
                  <a:spcBef>
                    <a:spcPts val="0"/>
                  </a:spcBef>
                  <a:buNone/>
                </a:pPr>
                <a:endParaRPr lang="en-US" sz="2000" dirty="0"/>
              </a:p>
              <a:p>
                <a:pPr marL="0" indent="0">
                  <a:lnSpc>
                    <a:spcPct val="100000"/>
                  </a:lnSpc>
                  <a:spcBef>
                    <a:spcPts val="0"/>
                  </a:spcBef>
                  <a:buNone/>
                </a:pPr>
                <a:r>
                  <a:rPr lang="en-US" sz="2000" dirty="0"/>
                  <a:t>Degree of freedom: The term degrees of freedom results from the fact that the n deviations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𝑥</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acc>
                      <m:accPr>
                        <m:chr m:val="̅"/>
                        <m:ctrlPr>
                          <a:rPr lang="en-US" sz="2000" b="0" i="1" smtClean="0">
                            <a:latin typeface="Cambria Math" panose="02040503050406030204" pitchFamily="18" charset="0"/>
                          </a:rPr>
                        </m:ctrlPr>
                      </m:accPr>
                      <m:e>
                        <m:r>
                          <a:rPr lang="en-US" sz="2000" b="0" i="1" smtClean="0">
                            <a:latin typeface="Cambria Math" panose="02040503050406030204" pitchFamily="18" charset="0"/>
                          </a:rPr>
                          <m:t>𝑥</m:t>
                        </m:r>
                      </m:e>
                    </m:acc>
                    <m:r>
                      <a:rPr lang="en-US" sz="2000" b="0" i="1" smtClean="0">
                        <a:latin typeface="Cambria Math" panose="02040503050406030204" pitchFamily="18" charset="0"/>
                      </a:rPr>
                      <m:t>, </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𝑥</m:t>
                        </m:r>
                      </m:e>
                      <m:sub>
                        <m:r>
                          <a:rPr lang="en-US" sz="2000" b="0" i="1" smtClean="0">
                            <a:latin typeface="Cambria Math" panose="02040503050406030204" pitchFamily="18" charset="0"/>
                          </a:rPr>
                          <m:t>2</m:t>
                        </m:r>
                      </m:sub>
                    </m:sSub>
                    <m:r>
                      <a:rPr lang="en-US" sz="2000" b="0" i="1" smtClean="0">
                        <a:latin typeface="Cambria Math" panose="02040503050406030204" pitchFamily="18" charset="0"/>
                      </a:rPr>
                      <m:t>,−</m:t>
                    </m:r>
                    <m:acc>
                      <m:accPr>
                        <m:chr m:val="̅"/>
                        <m:ctrlPr>
                          <a:rPr lang="en-US" sz="2000" b="0" i="1" smtClean="0">
                            <a:latin typeface="Cambria Math" panose="02040503050406030204" pitchFamily="18" charset="0"/>
                          </a:rPr>
                        </m:ctrlPr>
                      </m:accPr>
                      <m:e>
                        <m:r>
                          <a:rPr lang="en-US" sz="2000" b="0" i="1" smtClean="0">
                            <a:latin typeface="Cambria Math" panose="02040503050406030204" pitchFamily="18" charset="0"/>
                          </a:rPr>
                          <m:t>𝑥</m:t>
                        </m:r>
                      </m:e>
                    </m:acc>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𝑥</m:t>
                        </m:r>
                      </m:e>
                      <m:sub>
                        <m:r>
                          <a:rPr lang="en-US" sz="2000" b="0" i="1" smtClean="0">
                            <a:latin typeface="Cambria Math" panose="02040503050406030204" pitchFamily="18" charset="0"/>
                          </a:rPr>
                          <m:t>𝑛</m:t>
                        </m:r>
                      </m:sub>
                    </m:sSub>
                    <m:r>
                      <a:rPr lang="en-US" sz="2000" b="0" i="1" smtClean="0">
                        <a:latin typeface="Cambria Math" panose="02040503050406030204" pitchFamily="18" charset="0"/>
                      </a:rPr>
                      <m:t>−</m:t>
                    </m:r>
                    <m:acc>
                      <m:accPr>
                        <m:chr m:val="̅"/>
                        <m:ctrlPr>
                          <a:rPr lang="en-US" sz="2000" b="0" i="1" smtClean="0">
                            <a:latin typeface="Cambria Math" panose="02040503050406030204" pitchFamily="18" charset="0"/>
                          </a:rPr>
                        </m:ctrlPr>
                      </m:accPr>
                      <m:e>
                        <m:r>
                          <a:rPr lang="en-US" sz="2000" b="0" i="1" smtClean="0">
                            <a:latin typeface="Cambria Math" panose="02040503050406030204" pitchFamily="18" charset="0"/>
                          </a:rPr>
                          <m:t>𝑥</m:t>
                        </m:r>
                      </m:e>
                    </m:acc>
                    <m:r>
                      <a:rPr lang="en-US" sz="2000" b="0" i="1" smtClean="0">
                        <a:latin typeface="Cambria Math" panose="02040503050406030204" pitchFamily="18" charset="0"/>
                      </a:rPr>
                      <m:t> </m:t>
                    </m:r>
                  </m:oMath>
                </a14:m>
                <a:r>
                  <a:rPr lang="en-US" sz="2000" dirty="0"/>
                  <a:t>always sum to zero, and so specifying the values of any n −1 of these quantities automatically determines the remaining one. only n −1 of the n deviations,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𝑥</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acc>
                      <m:accPr>
                        <m:chr m:val="̅"/>
                        <m:ctrlPr>
                          <a:rPr lang="en-US" sz="2000" b="0" i="1" smtClean="0">
                            <a:latin typeface="Cambria Math" panose="02040503050406030204" pitchFamily="18" charset="0"/>
                          </a:rPr>
                        </m:ctrlPr>
                      </m:accPr>
                      <m:e>
                        <m:r>
                          <a:rPr lang="en-US" sz="2000" b="0" i="1" smtClean="0">
                            <a:latin typeface="Cambria Math" panose="02040503050406030204" pitchFamily="18" charset="0"/>
                          </a:rPr>
                          <m:t>𝑥</m:t>
                        </m:r>
                      </m:e>
                    </m:acc>
                    <m:r>
                      <a:rPr lang="en-US" sz="2000" b="0" i="1" smtClean="0">
                        <a:latin typeface="Cambria Math" panose="02040503050406030204" pitchFamily="18" charset="0"/>
                      </a:rPr>
                      <m:t> </m:t>
                    </m:r>
                  </m:oMath>
                </a14:m>
                <a:r>
                  <a:rPr lang="en-US" sz="2000" dirty="0"/>
                  <a:t>are freely determined. the number of degrees of freedom as the number of independent pieces of information in the data.</a:t>
                </a:r>
              </a:p>
              <a:p>
                <a:pPr>
                  <a:lnSpc>
                    <a:spcPct val="110000"/>
                  </a:lnSpc>
                  <a:spcBef>
                    <a:spcPts val="0"/>
                  </a:spcBef>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690689"/>
                <a:ext cx="7886700" cy="4883151"/>
              </a:xfrm>
              <a:blipFill>
                <a:blip r:embed="rId2"/>
                <a:stretch>
                  <a:fillRect l="-773" t="-499" r="-1314"/>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048614CC-46F7-406F-919F-4DF7A2A26C62}" type="slidenum">
              <a:rPr lang="en-US" smtClean="0"/>
              <a:t>4</a:t>
            </a:fld>
            <a:endParaRPr lang="en-US"/>
          </a:p>
        </p:txBody>
      </p:sp>
      <p:pic>
        <p:nvPicPr>
          <p:cNvPr id="6" name="Picture 5">
            <a:extLst>
              <a:ext uri="{FF2B5EF4-FFF2-40B4-BE49-F238E27FC236}">
                <a16:creationId xmlns:a16="http://schemas.microsoft.com/office/drawing/2014/main" id="{02A8B919-9E5D-6E29-216A-EE65CD67BB61}"/>
              </a:ext>
            </a:extLst>
          </p:cNvPr>
          <p:cNvPicPr>
            <a:picLocks noChangeAspect="1"/>
          </p:cNvPicPr>
          <p:nvPr/>
        </p:nvPicPr>
        <p:blipFill>
          <a:blip r:embed="rId3"/>
          <a:stretch>
            <a:fillRect/>
          </a:stretch>
        </p:blipFill>
        <p:spPr>
          <a:xfrm>
            <a:off x="1125855" y="2538425"/>
            <a:ext cx="7143750" cy="1781149"/>
          </a:xfrm>
          <a:prstGeom prst="rect">
            <a:avLst/>
          </a:prstGeom>
        </p:spPr>
      </p:pic>
    </p:spTree>
    <p:extLst>
      <p:ext uri="{BB962C8B-B14F-4D97-AF65-F5344CB8AC3E}">
        <p14:creationId xmlns:p14="http://schemas.microsoft.com/office/powerpoint/2010/main" val="365947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Variance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581945"/>
                <a:ext cx="7886700" cy="4883151"/>
              </a:xfrm>
            </p:spPr>
            <p:txBody>
              <a:bodyPr>
                <a:normAutofit/>
              </a:bodyPr>
              <a:lstStyle/>
              <a:p>
                <a:pPr marL="0" indent="0">
                  <a:lnSpc>
                    <a:spcPct val="110000"/>
                  </a:lnSpc>
                  <a:spcBef>
                    <a:spcPts val="0"/>
                  </a:spcBef>
                  <a:buNone/>
                </a:pPr>
                <a:r>
                  <a:rPr lang="en-US" sz="2000" b="1" dirty="0">
                    <a:solidFill>
                      <a:srgbClr val="C00000"/>
                    </a:solidFill>
                  </a:rPr>
                  <a:t>Example</a:t>
                </a:r>
              </a:p>
              <a:p>
                <a:pPr marL="0" indent="0">
                  <a:lnSpc>
                    <a:spcPct val="110000"/>
                  </a:lnSpc>
                  <a:spcBef>
                    <a:spcPts val="0"/>
                  </a:spcBef>
                  <a:buNone/>
                </a:pPr>
                <a:r>
                  <a:rPr lang="en-US" sz="1800" dirty="0"/>
                  <a:t>Let’s consider the eight observations on pull-off force collected from the prototype engine connectors. The eight observations are</a:t>
                </a:r>
                <a14:m>
                  <m:oMath xmlns:m="http://schemas.openxmlformats.org/officeDocument/2006/math">
                    <m:r>
                      <a:rPr lang="en-US" sz="1800" dirty="0">
                        <a:latin typeface="Cambria Math" panose="02040503050406030204" pitchFamily="18" charset="0"/>
                      </a:rPr>
                      <m:t>:</m:t>
                    </m:r>
                  </m:oMath>
                </a14:m>
                <a:r>
                  <a:rPr lang="en-US" sz="1800" dirty="0"/>
                  <a:t> 12.6, 12.9, 13.4, 12.3, 13.6, 13.5, 12.6, 𝑎𝑛𝑑 13.1. Determine the sample variance and standard deviation. </a:t>
                </a:r>
              </a:p>
              <a:p>
                <a:pPr marL="0" indent="0">
                  <a:lnSpc>
                    <a:spcPct val="100000"/>
                  </a:lnSpc>
                  <a:spcBef>
                    <a:spcPts val="0"/>
                  </a:spcBef>
                  <a:buNone/>
                </a:pPr>
                <a14:m>
                  <m:oMathPara xmlns:m="http://schemas.openxmlformats.org/officeDocument/2006/math">
                    <m:oMathParaPr>
                      <m:jc m:val="centerGroup"/>
                    </m:oMathParaPr>
                    <m:oMath xmlns:m="http://schemas.openxmlformats.org/officeDocument/2006/math">
                      <m:acc>
                        <m:accPr>
                          <m:chr m:val="̅"/>
                          <m:ctrlPr>
                            <a:rPr lang="en-US" sz="2000" i="1" smtClean="0">
                              <a:solidFill>
                                <a:schemeClr val="tx1"/>
                              </a:solidFill>
                              <a:latin typeface="Cambria Math" panose="02040503050406030204" pitchFamily="18" charset="0"/>
                            </a:rPr>
                          </m:ctrlPr>
                        </m:accPr>
                        <m:e>
                          <m:r>
                            <a:rPr lang="en-US" sz="2000" b="0" i="1" smtClean="0">
                              <a:solidFill>
                                <a:schemeClr val="tx1"/>
                              </a:solidFill>
                              <a:latin typeface="Cambria Math" panose="02040503050406030204" pitchFamily="18" charset="0"/>
                            </a:rPr>
                            <m:t>𝑥</m:t>
                          </m:r>
                        </m:e>
                      </m:acc>
                      <m:r>
                        <a:rPr lang="en-US" sz="2000" b="0" i="1" dirty="0" smtClean="0">
                          <a:solidFill>
                            <a:schemeClr val="tx1"/>
                          </a:solidFill>
                          <a:latin typeface="Cambria Math" panose="02040503050406030204" pitchFamily="18" charset="0"/>
                        </a:rPr>
                        <m:t>=</m:t>
                      </m:r>
                      <m:f>
                        <m:fPr>
                          <m:ctrlPr>
                            <a:rPr lang="en-US" sz="2000" i="1" dirty="0" smtClean="0">
                              <a:solidFill>
                                <a:schemeClr val="tx1"/>
                              </a:solidFill>
                              <a:latin typeface="Cambria Math" panose="02040503050406030204" pitchFamily="18" charset="0"/>
                            </a:rPr>
                          </m:ctrlPr>
                        </m:fPr>
                        <m:num>
                          <m:r>
                            <a:rPr lang="en-US" sz="2000" b="0" i="1" dirty="0" smtClean="0">
                              <a:solidFill>
                                <a:schemeClr val="tx1"/>
                              </a:solidFill>
                              <a:latin typeface="Cambria Math" panose="02040503050406030204" pitchFamily="18" charset="0"/>
                            </a:rPr>
                            <m:t>104</m:t>
                          </m:r>
                        </m:num>
                        <m:den>
                          <m:r>
                            <a:rPr lang="en-US" sz="2000" b="0" i="1" dirty="0" smtClean="0">
                              <a:solidFill>
                                <a:schemeClr val="tx1"/>
                              </a:solidFill>
                              <a:latin typeface="Cambria Math" panose="02040503050406030204" pitchFamily="18" charset="0"/>
                            </a:rPr>
                            <m:t>8</m:t>
                          </m:r>
                        </m:den>
                      </m:f>
                      <m:r>
                        <a:rPr lang="en-US" sz="2000" b="0" i="1" dirty="0" smtClean="0">
                          <a:solidFill>
                            <a:schemeClr val="tx1"/>
                          </a:solidFill>
                          <a:latin typeface="Cambria Math" panose="02040503050406030204" pitchFamily="18" charset="0"/>
                        </a:rPr>
                        <m:t>=13</m:t>
                      </m:r>
                    </m:oMath>
                  </m:oMathPara>
                </a14:m>
                <a:endParaRPr lang="en-US" sz="2000" dirty="0">
                  <a:solidFill>
                    <a:schemeClr val="tx1"/>
                  </a:solidFill>
                </a:endParaRPr>
              </a:p>
              <a:p>
                <a:pPr>
                  <a:lnSpc>
                    <a:spcPct val="110000"/>
                  </a:lnSpc>
                  <a:spcBef>
                    <a:spcPts val="0"/>
                  </a:spcBef>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581945"/>
                <a:ext cx="7886700" cy="4883151"/>
              </a:xfrm>
              <a:blipFill>
                <a:blip r:embed="rId3"/>
                <a:stretch>
                  <a:fillRect l="-773" t="-624"/>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048614CC-46F7-406F-919F-4DF7A2A26C62}" type="slidenum">
              <a:rPr lang="en-US" smtClean="0"/>
              <a:t>5</a:t>
            </a:fld>
            <a:endParaRPr lang="en-US"/>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CC5D4092-A8F1-45E7-936C-A560E18EC3E7}"/>
                  </a:ext>
                </a:extLst>
              </p:cNvPr>
              <p:cNvGraphicFramePr>
                <a:graphicFrameLocks noGrp="1"/>
              </p:cNvGraphicFramePr>
              <p:nvPr/>
            </p:nvGraphicFramePr>
            <p:xfrm>
              <a:off x="2087861" y="3784867"/>
              <a:ext cx="4968277" cy="2801815"/>
            </p:xfrm>
            <a:graphic>
              <a:graphicData uri="http://schemas.openxmlformats.org/drawingml/2006/table">
                <a:tbl>
                  <a:tblPr firstRow="1" firstCol="1" bandRow="1">
                    <a:tableStyleId>{0E3FDE45-AF77-4B5C-9715-49D594BDF05E}</a:tableStyleId>
                  </a:tblPr>
                  <a:tblGrid>
                    <a:gridCol w="1200172">
                      <a:extLst>
                        <a:ext uri="{9D8B030D-6E8A-4147-A177-3AD203B41FA5}">
                          <a16:colId xmlns:a16="http://schemas.microsoft.com/office/drawing/2014/main" val="4257619487"/>
                        </a:ext>
                      </a:extLst>
                    </a:gridCol>
                    <a:gridCol w="1229203">
                      <a:extLst>
                        <a:ext uri="{9D8B030D-6E8A-4147-A177-3AD203B41FA5}">
                          <a16:colId xmlns:a16="http://schemas.microsoft.com/office/drawing/2014/main" val="2946094070"/>
                        </a:ext>
                      </a:extLst>
                    </a:gridCol>
                    <a:gridCol w="1253616">
                      <a:extLst>
                        <a:ext uri="{9D8B030D-6E8A-4147-A177-3AD203B41FA5}">
                          <a16:colId xmlns:a16="http://schemas.microsoft.com/office/drawing/2014/main" val="1823743021"/>
                        </a:ext>
                      </a:extLst>
                    </a:gridCol>
                    <a:gridCol w="1285286">
                      <a:extLst>
                        <a:ext uri="{9D8B030D-6E8A-4147-A177-3AD203B41FA5}">
                          <a16:colId xmlns:a16="http://schemas.microsoft.com/office/drawing/2014/main" val="4202353132"/>
                        </a:ext>
                      </a:extLst>
                    </a:gridCol>
                  </a:tblGrid>
                  <a:tr h="262842">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a:effectLst/>
                                    <a:latin typeface="Cambria Math" panose="02040503050406030204" pitchFamily="18" charset="0"/>
                                  </a:rPr>
                                  <m:t>𝑖</m:t>
                                </m:r>
                              </m:oMath>
                            </m:oMathPara>
                          </a14:m>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800" i="1">
                                        <a:effectLst/>
                                        <a:latin typeface="Cambria Math" panose="02040503050406030204" pitchFamily="18" charset="0"/>
                                      </a:rPr>
                                    </m:ctrlPr>
                                  </m:sSubPr>
                                  <m:e>
                                    <m:r>
                                      <a:rPr lang="en-US" sz="1800">
                                        <a:effectLst/>
                                        <a:latin typeface="Cambria Math" panose="02040503050406030204" pitchFamily="18" charset="0"/>
                                      </a:rPr>
                                      <m:t>𝑥</m:t>
                                    </m:r>
                                  </m:e>
                                  <m:sub>
                                    <m:r>
                                      <a:rPr lang="en-US" sz="1800">
                                        <a:effectLst/>
                                        <a:latin typeface="Cambria Math" panose="02040503050406030204" pitchFamily="18" charset="0"/>
                                      </a:rPr>
                                      <m:t>𝑖</m:t>
                                    </m:r>
                                  </m:sub>
                                </m:sSub>
                              </m:oMath>
                            </m:oMathPara>
                          </a14:m>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1800" i="1">
                                        <a:effectLst/>
                                        <a:latin typeface="Cambria Math" panose="02040503050406030204" pitchFamily="18" charset="0"/>
                                      </a:rPr>
                                    </m:ctrlPr>
                                  </m:sSubPr>
                                  <m:e>
                                    <m:r>
                                      <a:rPr lang="en-US" sz="1800">
                                        <a:effectLst/>
                                        <a:latin typeface="Cambria Math" panose="02040503050406030204" pitchFamily="18" charset="0"/>
                                      </a:rPr>
                                      <m:t>𝑥</m:t>
                                    </m:r>
                                  </m:e>
                                  <m:sub>
                                    <m:r>
                                      <a:rPr lang="en-US" sz="1800">
                                        <a:effectLst/>
                                        <a:latin typeface="Cambria Math" panose="02040503050406030204" pitchFamily="18" charset="0"/>
                                      </a:rPr>
                                      <m:t>𝑖</m:t>
                                    </m:r>
                                  </m:sub>
                                </m:sSub>
                                <m:r>
                                  <a:rPr lang="en-US" sz="1800">
                                    <a:effectLst/>
                                    <a:latin typeface="Cambria Math" panose="02040503050406030204" pitchFamily="18" charset="0"/>
                                  </a:rPr>
                                  <m:t>−</m:t>
                                </m:r>
                                <m:acc>
                                  <m:accPr>
                                    <m:chr m:val="̅"/>
                                    <m:ctrlPr>
                                      <a:rPr lang="en-US" sz="1800" i="1">
                                        <a:effectLst/>
                                        <a:latin typeface="Cambria Math" panose="02040503050406030204" pitchFamily="18" charset="0"/>
                                      </a:rPr>
                                    </m:ctrlPr>
                                  </m:accPr>
                                  <m:e>
                                    <m:r>
                                      <a:rPr lang="en-US" sz="1800">
                                        <a:effectLst/>
                                        <a:latin typeface="Cambria Math" panose="02040503050406030204" pitchFamily="18" charset="0"/>
                                      </a:rPr>
                                      <m:t>𝑥</m:t>
                                    </m:r>
                                  </m:e>
                                </m:acc>
                              </m:oMath>
                            </m:oMathPara>
                          </a14:m>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p>
                                  <m:sSupPr>
                                    <m:ctrlPr>
                                      <a:rPr lang="en-US" sz="1800" i="1">
                                        <a:effectLst/>
                                        <a:latin typeface="Cambria Math" panose="02040503050406030204" pitchFamily="18" charset="0"/>
                                      </a:rPr>
                                    </m:ctrlPr>
                                  </m:sSupPr>
                                  <m:e>
                                    <m:d>
                                      <m:dPr>
                                        <m:ctrlPr>
                                          <a:rPr lang="en-US" sz="1800" i="1">
                                            <a:effectLst/>
                                            <a:latin typeface="Cambria Math" panose="02040503050406030204" pitchFamily="18" charset="0"/>
                                          </a:rPr>
                                        </m:ctrlPr>
                                      </m:dPr>
                                      <m:e>
                                        <m:sSub>
                                          <m:sSubPr>
                                            <m:ctrlPr>
                                              <a:rPr lang="en-US" sz="1800" i="1">
                                                <a:effectLst/>
                                                <a:latin typeface="Cambria Math" panose="02040503050406030204" pitchFamily="18" charset="0"/>
                                              </a:rPr>
                                            </m:ctrlPr>
                                          </m:sSubPr>
                                          <m:e>
                                            <m:r>
                                              <a:rPr lang="en-US" sz="1800">
                                                <a:effectLst/>
                                                <a:latin typeface="Cambria Math" panose="02040503050406030204" pitchFamily="18" charset="0"/>
                                              </a:rPr>
                                              <m:t>𝑥</m:t>
                                            </m:r>
                                          </m:e>
                                          <m:sub>
                                            <m:r>
                                              <a:rPr lang="en-US" sz="1800">
                                                <a:effectLst/>
                                                <a:latin typeface="Cambria Math" panose="02040503050406030204" pitchFamily="18" charset="0"/>
                                              </a:rPr>
                                              <m:t>𝑖</m:t>
                                            </m:r>
                                          </m:sub>
                                        </m:sSub>
                                        <m:r>
                                          <a:rPr lang="en-US" sz="1800">
                                            <a:effectLst/>
                                            <a:latin typeface="Cambria Math" panose="02040503050406030204" pitchFamily="18" charset="0"/>
                                          </a:rPr>
                                          <m:t>−</m:t>
                                        </m:r>
                                        <m:acc>
                                          <m:accPr>
                                            <m:chr m:val="̅"/>
                                            <m:ctrlPr>
                                              <a:rPr lang="en-US" sz="1800" i="1">
                                                <a:effectLst/>
                                                <a:latin typeface="Cambria Math" panose="02040503050406030204" pitchFamily="18" charset="0"/>
                                              </a:rPr>
                                            </m:ctrlPr>
                                          </m:accPr>
                                          <m:e>
                                            <m:r>
                                              <a:rPr lang="en-US" sz="1800">
                                                <a:effectLst/>
                                                <a:latin typeface="Cambria Math" panose="02040503050406030204" pitchFamily="18" charset="0"/>
                                              </a:rPr>
                                              <m:t>𝑥</m:t>
                                            </m:r>
                                          </m:e>
                                        </m:acc>
                                      </m:e>
                                    </m:d>
                                  </m:e>
                                  <m:sup>
                                    <m:r>
                                      <a:rPr lang="en-US" sz="1800">
                                        <a:effectLst/>
                                        <a:latin typeface="Cambria Math" panose="02040503050406030204" pitchFamily="18" charset="0"/>
                                      </a:rPr>
                                      <m:t>2</m:t>
                                    </m:r>
                                  </m:sup>
                                </m:sSup>
                              </m:oMath>
                            </m:oMathPara>
                          </a14:m>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tc>
                    <a:extLst>
                      <a:ext uri="{0D108BD9-81ED-4DB2-BD59-A6C34878D82A}">
                        <a16:rowId xmlns:a16="http://schemas.microsoft.com/office/drawing/2014/main" val="2556029297"/>
                      </a:ext>
                    </a:extLst>
                  </a:tr>
                  <a:tr h="246231">
                    <a:tc>
                      <a:txBody>
                        <a:bodyPr/>
                        <a:lstStyle/>
                        <a:p>
                          <a:pPr marL="0" marR="0" algn="ctr">
                            <a:lnSpc>
                              <a:spcPct val="107000"/>
                            </a:lnSpc>
                            <a:spcBef>
                              <a:spcPts val="0"/>
                            </a:spcBef>
                            <a:spcAft>
                              <a:spcPts val="0"/>
                            </a:spcAft>
                          </a:pPr>
                          <a:r>
                            <a:rPr lang="en-US" sz="1800" b="0" dirty="0">
                              <a:effectLst/>
                            </a:rPr>
                            <a:t>1</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12.6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-0.4</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0.16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3372269070"/>
                      </a:ext>
                    </a:extLst>
                  </a:tr>
                  <a:tr h="246231">
                    <a:tc>
                      <a:txBody>
                        <a:bodyPr/>
                        <a:lstStyle/>
                        <a:p>
                          <a:pPr marL="0" marR="0" algn="ctr">
                            <a:lnSpc>
                              <a:spcPct val="107000"/>
                            </a:lnSpc>
                            <a:spcBef>
                              <a:spcPts val="0"/>
                            </a:spcBef>
                            <a:spcAft>
                              <a:spcPts val="0"/>
                            </a:spcAft>
                          </a:pPr>
                          <a:r>
                            <a:rPr lang="en-US" sz="1800" b="0" dirty="0">
                              <a:effectLst/>
                            </a:rPr>
                            <a:t>2</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12.9</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0.01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942229590"/>
                      </a:ext>
                    </a:extLst>
                  </a:tr>
                  <a:tr h="246231">
                    <a:tc>
                      <a:txBody>
                        <a:bodyPr/>
                        <a:lstStyle/>
                        <a:p>
                          <a:pPr marL="0" marR="0" algn="ctr">
                            <a:lnSpc>
                              <a:spcPct val="107000"/>
                            </a:lnSpc>
                            <a:spcBef>
                              <a:spcPts val="0"/>
                            </a:spcBef>
                            <a:spcAft>
                              <a:spcPts val="0"/>
                            </a:spcAft>
                          </a:pPr>
                          <a:r>
                            <a:rPr lang="en-US" sz="1800" b="0" dirty="0">
                              <a:effectLst/>
                            </a:rPr>
                            <a:t>3</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0.4</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0.16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1247053391"/>
                      </a:ext>
                    </a:extLst>
                  </a:tr>
                  <a:tr h="246231">
                    <a:tc>
                      <a:txBody>
                        <a:bodyPr/>
                        <a:lstStyle/>
                        <a:p>
                          <a:pPr marL="0" marR="0" algn="ctr">
                            <a:lnSpc>
                              <a:spcPct val="107000"/>
                            </a:lnSpc>
                            <a:spcBef>
                              <a:spcPts val="0"/>
                            </a:spcBef>
                            <a:spcAft>
                              <a:spcPts val="0"/>
                            </a:spcAft>
                          </a:pPr>
                          <a:r>
                            <a:rPr lang="en-US" sz="1800" b="0" dirty="0">
                              <a:effectLst/>
                            </a:rPr>
                            <a:t>4</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12.3</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-0.7</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0.49</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3933123917"/>
                      </a:ext>
                    </a:extLst>
                  </a:tr>
                  <a:tr h="246231">
                    <a:tc>
                      <a:txBody>
                        <a:bodyPr/>
                        <a:lstStyle/>
                        <a:p>
                          <a:pPr marL="0" marR="0" algn="ctr">
                            <a:lnSpc>
                              <a:spcPct val="107000"/>
                            </a:lnSpc>
                            <a:spcBef>
                              <a:spcPts val="0"/>
                            </a:spcBef>
                            <a:spcAft>
                              <a:spcPts val="0"/>
                            </a:spcAft>
                          </a:pPr>
                          <a:r>
                            <a:rPr lang="en-US" sz="1800" b="0" dirty="0">
                              <a:effectLst/>
                            </a:rPr>
                            <a:t>5</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0.36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1986939128"/>
                      </a:ext>
                    </a:extLst>
                  </a:tr>
                  <a:tr h="246231">
                    <a:tc>
                      <a:txBody>
                        <a:bodyPr/>
                        <a:lstStyle/>
                        <a:p>
                          <a:pPr marL="0" marR="0" algn="ctr">
                            <a:lnSpc>
                              <a:spcPct val="107000"/>
                            </a:lnSpc>
                            <a:spcBef>
                              <a:spcPts val="0"/>
                            </a:spcBef>
                            <a:spcAft>
                              <a:spcPts val="0"/>
                            </a:spcAft>
                          </a:pPr>
                          <a:r>
                            <a:rPr lang="en-US" sz="1800" b="0" dirty="0">
                              <a:effectLst/>
                            </a:rPr>
                            <a:t>6</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13.5</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0.5</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0.25</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3581696369"/>
                      </a:ext>
                    </a:extLst>
                  </a:tr>
                  <a:tr h="246231">
                    <a:tc>
                      <a:txBody>
                        <a:bodyPr/>
                        <a:lstStyle/>
                        <a:p>
                          <a:pPr marL="0" marR="0" algn="ctr">
                            <a:lnSpc>
                              <a:spcPct val="107000"/>
                            </a:lnSpc>
                            <a:spcBef>
                              <a:spcPts val="0"/>
                            </a:spcBef>
                            <a:spcAft>
                              <a:spcPts val="0"/>
                            </a:spcAft>
                          </a:pPr>
                          <a:r>
                            <a:rPr lang="en-US" sz="1800" b="0" dirty="0">
                              <a:effectLst/>
                            </a:rPr>
                            <a:t>7</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12.6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-0.4</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0.16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3560466499"/>
                      </a:ext>
                    </a:extLst>
                  </a:tr>
                  <a:tr h="246231">
                    <a:tc>
                      <a:txBody>
                        <a:bodyPr/>
                        <a:lstStyle/>
                        <a:p>
                          <a:pPr marL="0" marR="0" algn="ctr">
                            <a:lnSpc>
                              <a:spcPct val="107000"/>
                            </a:lnSpc>
                            <a:spcBef>
                              <a:spcPts val="0"/>
                            </a:spcBef>
                            <a:spcAft>
                              <a:spcPts val="0"/>
                            </a:spcAft>
                          </a:pPr>
                          <a:r>
                            <a:rPr lang="en-US" sz="1800" b="0" dirty="0">
                              <a:effectLst/>
                            </a:rPr>
                            <a:t>8</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B w="1905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rPr>
                            <a:t>13.1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B w="1905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rPr>
                            <a:t>0.1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B w="1905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rPr>
                            <a:t>0.01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7505224"/>
                      </a:ext>
                    </a:extLst>
                  </a:tr>
                  <a:tr h="246231">
                    <a:tc>
                      <a:txBody>
                        <a:bodyPr/>
                        <a:lstStyle/>
                        <a:p>
                          <a:pPr marL="0" marR="0" algn="ctr">
                            <a:lnSpc>
                              <a:spcPct val="107000"/>
                            </a:lnSpc>
                            <a:spcBef>
                              <a:spcPts val="0"/>
                            </a:spcBef>
                            <a:spcAft>
                              <a:spcPts val="0"/>
                            </a:spcAft>
                          </a:pPr>
                          <a:r>
                            <a:rPr lang="en-US" sz="1800" b="0" dirty="0">
                              <a:effectLst/>
                            </a:rPr>
                            <a:t>Total</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2060">
                            <a:alpha val="20000"/>
                          </a:srgbClr>
                        </a:solidFill>
                      </a:tcPr>
                    </a:tc>
                    <a:tc>
                      <a:txBody>
                        <a:bodyPr/>
                        <a:lstStyle/>
                        <a:p>
                          <a:pPr marL="0" marR="0" algn="ctr">
                            <a:lnSpc>
                              <a:spcPct val="107000"/>
                            </a:lnSpc>
                            <a:spcBef>
                              <a:spcPts val="0"/>
                            </a:spcBef>
                            <a:spcAft>
                              <a:spcPts val="0"/>
                            </a:spcAft>
                          </a:pPr>
                          <a:r>
                            <a:rPr lang="en-US" sz="1800" dirty="0">
                              <a:effectLst/>
                            </a:rPr>
                            <a:t>104</a:t>
                          </a:r>
                          <a:endParaRPr lang="en-US" sz="18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2060">
                            <a:alpha val="20000"/>
                          </a:srgbClr>
                        </a:solidFill>
                      </a:tcPr>
                    </a:tc>
                    <a:tc>
                      <a:txBody>
                        <a:bodyPr/>
                        <a:lstStyle/>
                        <a:p>
                          <a:pPr marL="0" marR="0" algn="ctr">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2060">
                            <a:alpha val="20000"/>
                          </a:srgbClr>
                        </a:solidFill>
                      </a:tcPr>
                    </a:tc>
                    <a:tc>
                      <a:txBody>
                        <a:bodyPr/>
                        <a:lstStyle/>
                        <a:p>
                          <a:pPr marL="0" marR="0" algn="ctr">
                            <a:lnSpc>
                              <a:spcPct val="107000"/>
                            </a:lnSpc>
                            <a:spcBef>
                              <a:spcPts val="0"/>
                            </a:spcBef>
                            <a:spcAft>
                              <a:spcPts val="0"/>
                            </a:spcAft>
                          </a:pPr>
                          <a:r>
                            <a:rPr lang="en-US" sz="1800" dirty="0">
                              <a:effectLst/>
                            </a:rPr>
                            <a:t>1.6</a:t>
                          </a:r>
                          <a:endParaRPr lang="en-US" sz="18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2060">
                            <a:alpha val="20000"/>
                          </a:srgbClr>
                        </a:solidFill>
                      </a:tcPr>
                    </a:tc>
                    <a:extLst>
                      <a:ext uri="{0D108BD9-81ED-4DB2-BD59-A6C34878D82A}">
                        <a16:rowId xmlns:a16="http://schemas.microsoft.com/office/drawing/2014/main" val="186286898"/>
                      </a:ext>
                    </a:extLst>
                  </a:tr>
                </a:tbl>
              </a:graphicData>
            </a:graphic>
          </p:graphicFrame>
        </mc:Choice>
        <mc:Fallback xmlns="">
          <p:graphicFrame>
            <p:nvGraphicFramePr>
              <p:cNvPr id="5" name="Table 4">
                <a:extLst>
                  <a:ext uri="{FF2B5EF4-FFF2-40B4-BE49-F238E27FC236}">
                    <a16:creationId xmlns:a16="http://schemas.microsoft.com/office/drawing/2014/main" id="{CC5D4092-A8F1-45E7-936C-A560E18EC3E7}"/>
                  </a:ext>
                </a:extLst>
              </p:cNvPr>
              <p:cNvGraphicFramePr>
                <a:graphicFrameLocks noGrp="1"/>
              </p:cNvGraphicFramePr>
              <p:nvPr>
                <p:extLst>
                  <p:ext uri="{D42A27DB-BD31-4B8C-83A1-F6EECF244321}">
                    <p14:modId xmlns:p14="http://schemas.microsoft.com/office/powerpoint/2010/main" val="2925897349"/>
                  </p:ext>
                </p:extLst>
              </p:nvPr>
            </p:nvGraphicFramePr>
            <p:xfrm>
              <a:off x="2087861" y="3784867"/>
              <a:ext cx="4968277" cy="2808419"/>
            </p:xfrm>
            <a:graphic>
              <a:graphicData uri="http://schemas.openxmlformats.org/drawingml/2006/table">
                <a:tbl>
                  <a:tblPr firstRow="1" firstCol="1" bandRow="1">
                    <a:tableStyleId>{0E3FDE45-AF77-4B5C-9715-49D594BDF05E}</a:tableStyleId>
                  </a:tblPr>
                  <a:tblGrid>
                    <a:gridCol w="1200172">
                      <a:extLst>
                        <a:ext uri="{9D8B030D-6E8A-4147-A177-3AD203B41FA5}">
                          <a16:colId xmlns:a16="http://schemas.microsoft.com/office/drawing/2014/main" val="4257619487"/>
                        </a:ext>
                      </a:extLst>
                    </a:gridCol>
                    <a:gridCol w="1229203">
                      <a:extLst>
                        <a:ext uri="{9D8B030D-6E8A-4147-A177-3AD203B41FA5}">
                          <a16:colId xmlns:a16="http://schemas.microsoft.com/office/drawing/2014/main" val="2946094070"/>
                        </a:ext>
                      </a:extLst>
                    </a:gridCol>
                    <a:gridCol w="1253616">
                      <a:extLst>
                        <a:ext uri="{9D8B030D-6E8A-4147-A177-3AD203B41FA5}">
                          <a16:colId xmlns:a16="http://schemas.microsoft.com/office/drawing/2014/main" val="1823743021"/>
                        </a:ext>
                      </a:extLst>
                    </a:gridCol>
                    <a:gridCol w="1285286">
                      <a:extLst>
                        <a:ext uri="{9D8B030D-6E8A-4147-A177-3AD203B41FA5}">
                          <a16:colId xmlns:a16="http://schemas.microsoft.com/office/drawing/2014/main" val="4202353132"/>
                        </a:ext>
                      </a:extLst>
                    </a:gridCol>
                  </a:tblGrid>
                  <a:tr h="300101">
                    <a:tc>
                      <a:txBody>
                        <a:bodyPr/>
                        <a:lstStyle/>
                        <a:p>
                          <a:endParaRPr lang="en-US"/>
                        </a:p>
                      </a:txBody>
                      <a:tcPr marL="68580" marR="68580" marT="0" marB="0">
                        <a:blipFill>
                          <a:blip r:embed="rId4"/>
                          <a:stretch>
                            <a:fillRect t="-2041" r="-315228" b="-887755"/>
                          </a:stretch>
                        </a:blipFill>
                      </a:tcPr>
                    </a:tc>
                    <a:tc>
                      <a:txBody>
                        <a:bodyPr/>
                        <a:lstStyle/>
                        <a:p>
                          <a:endParaRPr lang="en-US"/>
                        </a:p>
                      </a:txBody>
                      <a:tcPr marL="68580" marR="68580" marT="0" marB="0">
                        <a:blipFill>
                          <a:blip r:embed="rId4"/>
                          <a:stretch>
                            <a:fillRect l="-97525" t="-2041" r="-207426" b="-887755"/>
                          </a:stretch>
                        </a:blipFill>
                      </a:tcPr>
                    </a:tc>
                    <a:tc>
                      <a:txBody>
                        <a:bodyPr/>
                        <a:lstStyle/>
                        <a:p>
                          <a:endParaRPr lang="en-US"/>
                        </a:p>
                      </a:txBody>
                      <a:tcPr marL="68580" marR="68580" marT="0" marB="0">
                        <a:blipFill>
                          <a:blip r:embed="rId4"/>
                          <a:stretch>
                            <a:fillRect l="-193689" t="-2041" r="-103398" b="-887755"/>
                          </a:stretch>
                        </a:blipFill>
                      </a:tcPr>
                    </a:tc>
                    <a:tc>
                      <a:txBody>
                        <a:bodyPr/>
                        <a:lstStyle/>
                        <a:p>
                          <a:endParaRPr lang="en-US"/>
                        </a:p>
                      </a:txBody>
                      <a:tcPr marL="68580" marR="68580" marT="0" marB="0">
                        <a:blipFill>
                          <a:blip r:embed="rId4"/>
                          <a:stretch>
                            <a:fillRect l="-286730" t="-2041" r="-948" b="-887755"/>
                          </a:stretch>
                        </a:blipFill>
                      </a:tcPr>
                    </a:tc>
                    <a:extLst>
                      <a:ext uri="{0D108BD9-81ED-4DB2-BD59-A6C34878D82A}">
                        <a16:rowId xmlns:a16="http://schemas.microsoft.com/office/drawing/2014/main" val="2556029297"/>
                      </a:ext>
                    </a:extLst>
                  </a:tr>
                  <a:tr h="278702">
                    <a:tc>
                      <a:txBody>
                        <a:bodyPr/>
                        <a:lstStyle/>
                        <a:p>
                          <a:pPr marL="0" marR="0" algn="ctr">
                            <a:lnSpc>
                              <a:spcPct val="107000"/>
                            </a:lnSpc>
                            <a:spcBef>
                              <a:spcPts val="0"/>
                            </a:spcBef>
                            <a:spcAft>
                              <a:spcPts val="0"/>
                            </a:spcAft>
                          </a:pPr>
                          <a:r>
                            <a:rPr lang="en-US" sz="1800" b="0" dirty="0">
                              <a:effectLst/>
                            </a:rPr>
                            <a:t>1</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12.6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-0.4</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0.16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3372269070"/>
                      </a:ext>
                    </a:extLst>
                  </a:tr>
                  <a:tr h="278702">
                    <a:tc>
                      <a:txBody>
                        <a:bodyPr/>
                        <a:lstStyle/>
                        <a:p>
                          <a:pPr marL="0" marR="0" algn="ctr">
                            <a:lnSpc>
                              <a:spcPct val="107000"/>
                            </a:lnSpc>
                            <a:spcBef>
                              <a:spcPts val="0"/>
                            </a:spcBef>
                            <a:spcAft>
                              <a:spcPts val="0"/>
                            </a:spcAft>
                          </a:pPr>
                          <a:r>
                            <a:rPr lang="en-US" sz="1800" b="0" dirty="0">
                              <a:effectLst/>
                            </a:rPr>
                            <a:t>2</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12.9</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0.01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942229590"/>
                      </a:ext>
                    </a:extLst>
                  </a:tr>
                  <a:tr h="278702">
                    <a:tc>
                      <a:txBody>
                        <a:bodyPr/>
                        <a:lstStyle/>
                        <a:p>
                          <a:pPr marL="0" marR="0" algn="ctr">
                            <a:lnSpc>
                              <a:spcPct val="107000"/>
                            </a:lnSpc>
                            <a:spcBef>
                              <a:spcPts val="0"/>
                            </a:spcBef>
                            <a:spcAft>
                              <a:spcPts val="0"/>
                            </a:spcAft>
                          </a:pPr>
                          <a:r>
                            <a:rPr lang="en-US" sz="1800" b="0" dirty="0">
                              <a:effectLst/>
                            </a:rPr>
                            <a:t>3</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0.4</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0.16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1247053391"/>
                      </a:ext>
                    </a:extLst>
                  </a:tr>
                  <a:tr h="278702">
                    <a:tc>
                      <a:txBody>
                        <a:bodyPr/>
                        <a:lstStyle/>
                        <a:p>
                          <a:pPr marL="0" marR="0" algn="ctr">
                            <a:lnSpc>
                              <a:spcPct val="107000"/>
                            </a:lnSpc>
                            <a:spcBef>
                              <a:spcPts val="0"/>
                            </a:spcBef>
                            <a:spcAft>
                              <a:spcPts val="0"/>
                            </a:spcAft>
                          </a:pPr>
                          <a:r>
                            <a:rPr lang="en-US" sz="1800" b="0" dirty="0">
                              <a:effectLst/>
                            </a:rPr>
                            <a:t>4</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12.3</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-0.7</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0.49</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3933123917"/>
                      </a:ext>
                    </a:extLst>
                  </a:tr>
                  <a:tr h="278702">
                    <a:tc>
                      <a:txBody>
                        <a:bodyPr/>
                        <a:lstStyle/>
                        <a:p>
                          <a:pPr marL="0" marR="0" algn="ctr">
                            <a:lnSpc>
                              <a:spcPct val="107000"/>
                            </a:lnSpc>
                            <a:spcBef>
                              <a:spcPts val="0"/>
                            </a:spcBef>
                            <a:spcAft>
                              <a:spcPts val="0"/>
                            </a:spcAft>
                          </a:pPr>
                          <a:r>
                            <a:rPr lang="en-US" sz="1800" b="0" dirty="0">
                              <a:effectLst/>
                            </a:rPr>
                            <a:t>5</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0.36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1986939128"/>
                      </a:ext>
                    </a:extLst>
                  </a:tr>
                  <a:tr h="278702">
                    <a:tc>
                      <a:txBody>
                        <a:bodyPr/>
                        <a:lstStyle/>
                        <a:p>
                          <a:pPr marL="0" marR="0" algn="ctr">
                            <a:lnSpc>
                              <a:spcPct val="107000"/>
                            </a:lnSpc>
                            <a:spcBef>
                              <a:spcPts val="0"/>
                            </a:spcBef>
                            <a:spcAft>
                              <a:spcPts val="0"/>
                            </a:spcAft>
                          </a:pPr>
                          <a:r>
                            <a:rPr lang="en-US" sz="1800" b="0" dirty="0">
                              <a:effectLst/>
                            </a:rPr>
                            <a:t>6</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13.5</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0.5</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0.25</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3581696369"/>
                      </a:ext>
                    </a:extLst>
                  </a:tr>
                  <a:tr h="278702">
                    <a:tc>
                      <a:txBody>
                        <a:bodyPr/>
                        <a:lstStyle/>
                        <a:p>
                          <a:pPr marL="0" marR="0" algn="ctr">
                            <a:lnSpc>
                              <a:spcPct val="107000"/>
                            </a:lnSpc>
                            <a:spcBef>
                              <a:spcPts val="0"/>
                            </a:spcBef>
                            <a:spcAft>
                              <a:spcPts val="0"/>
                            </a:spcAft>
                          </a:pPr>
                          <a:r>
                            <a:rPr lang="en-US" sz="1800" b="0" dirty="0">
                              <a:effectLst/>
                            </a:rPr>
                            <a:t>7</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12.6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-0.4</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0.16</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tc>
                    <a:extLst>
                      <a:ext uri="{0D108BD9-81ED-4DB2-BD59-A6C34878D82A}">
                        <a16:rowId xmlns:a16="http://schemas.microsoft.com/office/drawing/2014/main" val="3560466499"/>
                      </a:ext>
                    </a:extLst>
                  </a:tr>
                  <a:tr h="278702">
                    <a:tc>
                      <a:txBody>
                        <a:bodyPr/>
                        <a:lstStyle/>
                        <a:p>
                          <a:pPr marL="0" marR="0" algn="ctr">
                            <a:lnSpc>
                              <a:spcPct val="107000"/>
                            </a:lnSpc>
                            <a:spcBef>
                              <a:spcPts val="0"/>
                            </a:spcBef>
                            <a:spcAft>
                              <a:spcPts val="0"/>
                            </a:spcAft>
                          </a:pPr>
                          <a:r>
                            <a:rPr lang="en-US" sz="1800" b="0" dirty="0">
                              <a:effectLst/>
                            </a:rPr>
                            <a:t>8</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B w="1905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rPr>
                            <a:t>13.1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B w="1905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rPr>
                            <a:t>0.1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B w="1905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rPr>
                            <a:t>0.01</a:t>
                          </a:r>
                          <a:endParaRPr lang="en-US" sz="180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7505224"/>
                      </a:ext>
                    </a:extLst>
                  </a:tr>
                  <a:tr h="278702">
                    <a:tc>
                      <a:txBody>
                        <a:bodyPr/>
                        <a:lstStyle/>
                        <a:p>
                          <a:pPr marL="0" marR="0" algn="ctr">
                            <a:lnSpc>
                              <a:spcPct val="107000"/>
                            </a:lnSpc>
                            <a:spcBef>
                              <a:spcPts val="0"/>
                            </a:spcBef>
                            <a:spcAft>
                              <a:spcPts val="0"/>
                            </a:spcAft>
                          </a:pPr>
                          <a:r>
                            <a:rPr lang="en-US" sz="1800" b="0" dirty="0">
                              <a:effectLst/>
                            </a:rPr>
                            <a:t>Total</a:t>
                          </a:r>
                          <a:endParaRPr lang="en-US" sz="1800" b="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2060">
                            <a:alpha val="20000"/>
                          </a:srgbClr>
                        </a:solidFill>
                      </a:tcPr>
                    </a:tc>
                    <a:tc>
                      <a:txBody>
                        <a:bodyPr/>
                        <a:lstStyle/>
                        <a:p>
                          <a:pPr marL="0" marR="0" algn="ctr">
                            <a:lnSpc>
                              <a:spcPct val="107000"/>
                            </a:lnSpc>
                            <a:spcBef>
                              <a:spcPts val="0"/>
                            </a:spcBef>
                            <a:spcAft>
                              <a:spcPts val="0"/>
                            </a:spcAft>
                          </a:pPr>
                          <a:r>
                            <a:rPr lang="en-US" sz="1800" dirty="0">
                              <a:effectLst/>
                            </a:rPr>
                            <a:t>104</a:t>
                          </a:r>
                          <a:endParaRPr lang="en-US" sz="18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2060">
                            <a:alpha val="20000"/>
                          </a:srgbClr>
                        </a:solidFill>
                      </a:tcPr>
                    </a:tc>
                    <a:tc>
                      <a:txBody>
                        <a:bodyPr/>
                        <a:lstStyle/>
                        <a:p>
                          <a:pPr marL="0" marR="0" algn="ctr">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2060">
                            <a:alpha val="20000"/>
                          </a:srgbClr>
                        </a:solidFill>
                      </a:tcPr>
                    </a:tc>
                    <a:tc>
                      <a:txBody>
                        <a:bodyPr/>
                        <a:lstStyle/>
                        <a:p>
                          <a:pPr marL="0" marR="0" algn="ctr">
                            <a:lnSpc>
                              <a:spcPct val="107000"/>
                            </a:lnSpc>
                            <a:spcBef>
                              <a:spcPts val="0"/>
                            </a:spcBef>
                            <a:spcAft>
                              <a:spcPts val="0"/>
                            </a:spcAft>
                          </a:pPr>
                          <a:r>
                            <a:rPr lang="en-US" sz="1800" dirty="0">
                              <a:effectLst/>
                            </a:rPr>
                            <a:t>1.6</a:t>
                          </a:r>
                          <a:endParaRPr lang="en-US" sz="1800" dirty="0">
                            <a:effectLst/>
                            <a:latin typeface="Calibri" panose="020F0502020204030204" pitchFamily="34" charset="0"/>
                            <a:ea typeface="Calibri" panose="020F0502020204030204" pitchFamily="34" charset="0"/>
                            <a:cs typeface="Vrinda" panose="020B0502040204020203" pitchFamily="34" charset="0"/>
                          </a:endParaRPr>
                        </a:p>
                      </a:txBody>
                      <a:tcPr marL="68580" marR="68580" marT="0" marB="0" anchor="ct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2060">
                            <a:alpha val="20000"/>
                          </a:srgbClr>
                        </a:solidFill>
                      </a:tcPr>
                    </a:tc>
                    <a:extLst>
                      <a:ext uri="{0D108BD9-81ED-4DB2-BD59-A6C34878D82A}">
                        <a16:rowId xmlns:a16="http://schemas.microsoft.com/office/drawing/2014/main" val="186286898"/>
                      </a:ext>
                    </a:extLst>
                  </a:tr>
                </a:tbl>
              </a:graphicData>
            </a:graphic>
          </p:graphicFrame>
        </mc:Fallback>
      </mc:AlternateContent>
    </p:spTree>
    <p:extLst>
      <p:ext uri="{BB962C8B-B14F-4D97-AF65-F5344CB8AC3E}">
        <p14:creationId xmlns:p14="http://schemas.microsoft.com/office/powerpoint/2010/main" val="3580903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Variance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581945"/>
                <a:ext cx="7886700" cy="4883151"/>
              </a:xfrm>
            </p:spPr>
            <p:txBody>
              <a:bodyPr>
                <a:normAutofit/>
              </a:bodyPr>
              <a:lstStyle/>
              <a:p>
                <a:pPr marL="0" indent="0">
                  <a:lnSpc>
                    <a:spcPct val="110000"/>
                  </a:lnSpc>
                  <a:spcBef>
                    <a:spcPts val="0"/>
                  </a:spcBef>
                  <a:buNone/>
                </a:pPr>
                <a:r>
                  <a:rPr lang="en-US" sz="2000" b="1" dirty="0">
                    <a:solidFill>
                      <a:srgbClr val="C00000"/>
                    </a:solidFill>
                  </a:rPr>
                  <a:t>Example (continued)</a:t>
                </a:r>
              </a:p>
              <a:p>
                <a:pPr marL="0" indent="0">
                  <a:lnSpc>
                    <a:spcPct val="110000"/>
                  </a:lnSpc>
                  <a:spcBef>
                    <a:spcPts val="0"/>
                  </a:spcBef>
                  <a:buNone/>
                </a:pPr>
                <a14:m>
                  <m:oMathPara xmlns:m="http://schemas.openxmlformats.org/officeDocument/2006/math">
                    <m:oMathParaPr>
                      <m:jc m:val="centerGroup"/>
                    </m:oMathParaPr>
                    <m:oMath xmlns:m="http://schemas.openxmlformats.org/officeDocument/2006/math">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𝑣𝑎𝑟𝑖𝑎𝑛𝑐𝑒</m:t>
                          </m:r>
                          <m:r>
                            <a:rPr lang="en-US" sz="2000" b="0" i="1" smtClean="0">
                              <a:latin typeface="Cambria Math" panose="02040503050406030204" pitchFamily="18" charset="0"/>
                            </a:rPr>
                            <m:t>,</m:t>
                          </m:r>
                          <m:r>
                            <a:rPr lang="en-US" sz="2000" b="0" i="1" smtClean="0">
                              <a:latin typeface="Cambria Math" panose="02040503050406030204" pitchFamily="18" charset="0"/>
                            </a:rPr>
                            <m:t>𝑠</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nary>
                            <m:naryPr>
                              <m:chr m:val="∑"/>
                              <m:ctrlPr>
                                <a:rPr lang="en-US" sz="2000" b="0" i="1" smtClean="0">
                                  <a:latin typeface="Cambria Math" panose="02040503050406030204" pitchFamily="18" charset="0"/>
                                </a:rPr>
                              </m:ctrlPr>
                            </m:naryPr>
                            <m:sub>
                              <m:r>
                                <a:rPr lang="en-US" sz="2000" b="0" i="1" smtClean="0">
                                  <a:latin typeface="Cambria Math" panose="02040503050406030204" pitchFamily="18" charset="0"/>
                                </a:rPr>
                                <m:t>𝑖</m:t>
                              </m:r>
                              <m:r>
                                <a:rPr lang="en-US" sz="2000" b="0" i="1" smtClean="0">
                                  <a:latin typeface="Cambria Math" panose="02040503050406030204" pitchFamily="18" charset="0"/>
                                </a:rPr>
                                <m:t>=1</m:t>
                              </m:r>
                            </m:sub>
                            <m:sup>
                              <m:r>
                                <a:rPr lang="en-US" sz="2000" b="0" i="1" smtClean="0">
                                  <a:latin typeface="Cambria Math" panose="02040503050406030204" pitchFamily="18" charset="0"/>
                                </a:rPr>
                                <m:t>𝑛</m:t>
                              </m:r>
                            </m:sup>
                            <m:e>
                              <m:sSup>
                                <m:sSupPr>
                                  <m:ctrlPr>
                                    <a:rPr lang="en-US" sz="2000" b="0" i="1" smtClean="0">
                                      <a:latin typeface="Cambria Math" panose="02040503050406030204" pitchFamily="18" charset="0"/>
                                    </a:rPr>
                                  </m:ctrlPr>
                                </m:sSupPr>
                                <m:e>
                                  <m:d>
                                    <m:dPr>
                                      <m:ctrlPr>
                                        <a:rPr lang="en-US" sz="2000" b="0" i="1" smtClean="0">
                                          <a:latin typeface="Cambria Math" panose="02040503050406030204" pitchFamily="18" charset="0"/>
                                        </a:rPr>
                                      </m:ctrlPr>
                                    </m:dPr>
                                    <m:e>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𝑥</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acc>
                                        <m:accPr>
                                          <m:chr m:val="̅"/>
                                          <m:ctrlPr>
                                            <a:rPr lang="en-US" sz="2000" b="0" i="1" smtClean="0">
                                              <a:latin typeface="Cambria Math" panose="02040503050406030204" pitchFamily="18" charset="0"/>
                                            </a:rPr>
                                          </m:ctrlPr>
                                        </m:accPr>
                                        <m:e>
                                          <m:r>
                                            <a:rPr lang="en-US" sz="2000" b="0" i="1" smtClean="0">
                                              <a:latin typeface="Cambria Math" panose="02040503050406030204" pitchFamily="18" charset="0"/>
                                            </a:rPr>
                                            <m:t>𝑥</m:t>
                                          </m:r>
                                        </m:e>
                                      </m:acc>
                                    </m:e>
                                  </m:d>
                                </m:e>
                                <m:sup>
                                  <m:r>
                                    <a:rPr lang="en-US" sz="2000" b="0" i="1" smtClean="0">
                                      <a:latin typeface="Cambria Math" panose="02040503050406030204" pitchFamily="18" charset="0"/>
                                    </a:rPr>
                                    <m:t>2</m:t>
                                  </m:r>
                                </m:sup>
                              </m:sSup>
                            </m:e>
                          </m:nary>
                        </m:num>
                        <m:den>
                          <m:r>
                            <a:rPr lang="en-US" sz="2000" b="0" i="1" smtClean="0">
                              <a:latin typeface="Cambria Math" panose="02040503050406030204" pitchFamily="18" charset="0"/>
                            </a:rPr>
                            <m:t>𝑛</m:t>
                          </m:r>
                          <m:r>
                            <a:rPr lang="en-US" sz="2000" b="0" i="1" smtClean="0">
                              <a:latin typeface="Cambria Math" panose="02040503050406030204" pitchFamily="18" charset="0"/>
                            </a:rPr>
                            <m:t>−1</m:t>
                          </m:r>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nary>
                            <m:naryPr>
                              <m:chr m:val="∑"/>
                              <m:ctrlPr>
                                <a:rPr lang="en-US" sz="2000" i="1">
                                  <a:latin typeface="Cambria Math" panose="02040503050406030204" pitchFamily="18" charset="0"/>
                                </a:rPr>
                              </m:ctrlPr>
                            </m:naryPr>
                            <m:sub>
                              <m:r>
                                <a:rPr lang="en-US" sz="2000" i="1">
                                  <a:latin typeface="Cambria Math" panose="02040503050406030204" pitchFamily="18" charset="0"/>
                                </a:rPr>
                                <m:t>𝑖</m:t>
                              </m:r>
                              <m:r>
                                <a:rPr lang="en-US" sz="2000" i="1">
                                  <a:latin typeface="Cambria Math" panose="02040503050406030204" pitchFamily="18" charset="0"/>
                                </a:rPr>
                                <m:t>=1</m:t>
                              </m:r>
                            </m:sub>
                            <m:sup>
                              <m:r>
                                <a:rPr lang="en-US" sz="2000" b="0" i="1" smtClean="0">
                                  <a:latin typeface="Cambria Math" panose="02040503050406030204" pitchFamily="18" charset="0"/>
                                </a:rPr>
                                <m:t>8</m:t>
                              </m:r>
                            </m:sup>
                            <m:e>
                              <m:sSup>
                                <m:sSupPr>
                                  <m:ctrlPr>
                                    <a:rPr lang="en-US" sz="2000" i="1">
                                      <a:latin typeface="Cambria Math" panose="02040503050406030204" pitchFamily="18" charset="0"/>
                                    </a:rPr>
                                  </m:ctrlPr>
                                </m:sSupPr>
                                <m:e>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𝑥</m:t>
                                          </m:r>
                                        </m:e>
                                        <m:sub>
                                          <m:r>
                                            <a:rPr lang="en-US" sz="2000" i="1">
                                              <a:latin typeface="Cambria Math" panose="02040503050406030204" pitchFamily="18" charset="0"/>
                                            </a:rPr>
                                            <m:t>𝑖</m:t>
                                          </m:r>
                                        </m:sub>
                                      </m:sSub>
                                      <m:r>
                                        <a:rPr lang="en-US" sz="2000" i="1">
                                          <a:latin typeface="Cambria Math" panose="02040503050406030204" pitchFamily="18" charset="0"/>
                                        </a:rPr>
                                        <m:t>−</m:t>
                                      </m:r>
                                      <m:acc>
                                        <m:accPr>
                                          <m:chr m:val="̅"/>
                                          <m:ctrlPr>
                                            <a:rPr lang="en-US" sz="2000" i="1">
                                              <a:latin typeface="Cambria Math" panose="02040503050406030204" pitchFamily="18" charset="0"/>
                                            </a:rPr>
                                          </m:ctrlPr>
                                        </m:accPr>
                                        <m:e>
                                          <m:r>
                                            <a:rPr lang="en-US" sz="2000" i="1">
                                              <a:latin typeface="Cambria Math" panose="02040503050406030204" pitchFamily="18" charset="0"/>
                                            </a:rPr>
                                            <m:t>𝑥</m:t>
                                          </m:r>
                                        </m:e>
                                      </m:acc>
                                    </m:e>
                                  </m:d>
                                </m:e>
                                <m:sup>
                                  <m:r>
                                    <a:rPr lang="en-US" sz="2000" i="1">
                                      <a:latin typeface="Cambria Math" panose="02040503050406030204" pitchFamily="18" charset="0"/>
                                    </a:rPr>
                                    <m:t>2</m:t>
                                  </m:r>
                                </m:sup>
                              </m:sSup>
                            </m:e>
                          </m:nary>
                        </m:num>
                        <m:den>
                          <m:r>
                            <a:rPr lang="en-US" sz="2000" b="0" i="1" smtClean="0">
                              <a:latin typeface="Cambria Math" panose="02040503050406030204" pitchFamily="18" charset="0"/>
                            </a:rPr>
                            <m:t>8</m:t>
                          </m:r>
                          <m:r>
                            <a:rPr lang="en-US" sz="2000" i="1">
                              <a:latin typeface="Cambria Math" panose="02040503050406030204" pitchFamily="18" charset="0"/>
                            </a:rPr>
                            <m:t>−1</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1.6</m:t>
                          </m:r>
                        </m:num>
                        <m:den>
                          <m:r>
                            <a:rPr lang="en-US" sz="2000" b="0" i="1" smtClean="0">
                              <a:latin typeface="Cambria Math" panose="02040503050406030204" pitchFamily="18" charset="0"/>
                            </a:rPr>
                            <m:t>7</m:t>
                          </m:r>
                        </m:den>
                      </m:f>
                      <m:r>
                        <a:rPr lang="en-US" sz="2000" b="0" i="1" smtClean="0">
                          <a:latin typeface="Cambria Math" panose="02040503050406030204" pitchFamily="18" charset="0"/>
                        </a:rPr>
                        <m:t>=0.2286</m:t>
                      </m:r>
                    </m:oMath>
                  </m:oMathPara>
                </a14:m>
                <a:endParaRPr lang="en-US" sz="2000" dirty="0"/>
              </a:p>
              <a:p>
                <a:pPr marL="0" indent="0">
                  <a:lnSpc>
                    <a:spcPct val="110000"/>
                  </a:lnSpc>
                  <a:spcBef>
                    <a:spcPts val="0"/>
                  </a:spcBef>
                  <a:buNone/>
                </a:pPr>
                <a:endParaRPr lang="en-US" sz="2000" dirty="0"/>
              </a:p>
              <a:p>
                <a:pPr marL="0" indent="0">
                  <a:lnSpc>
                    <a:spcPct val="110000"/>
                  </a:lnSpc>
                  <a:spcBef>
                    <a:spcPts val="0"/>
                  </a:spcBef>
                  <a:buNone/>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𝑠𝑡𝑎𝑛𝑑𝑎𝑟𝑑</m:t>
                      </m:r>
                      <m:r>
                        <a:rPr lang="en-US" sz="2000" b="0" i="1" smtClean="0">
                          <a:latin typeface="Cambria Math" panose="02040503050406030204" pitchFamily="18" charset="0"/>
                        </a:rPr>
                        <m:t> </m:t>
                      </m:r>
                      <m:r>
                        <a:rPr lang="en-US" sz="2000" b="0" i="1" smtClean="0">
                          <a:latin typeface="Cambria Math" panose="02040503050406030204" pitchFamily="18" charset="0"/>
                        </a:rPr>
                        <m:t>𝑑𝑒𝑣𝑖𝑎𝑡𝑖𝑜𝑛</m:t>
                      </m:r>
                      <m:r>
                        <a:rPr lang="en-US" sz="2000" b="0" i="1" smtClean="0">
                          <a:latin typeface="Cambria Math" panose="02040503050406030204" pitchFamily="18" charset="0"/>
                        </a:rPr>
                        <m:t>, </m:t>
                      </m:r>
                      <m:r>
                        <a:rPr lang="en-US" sz="2000" b="0" i="1" smtClean="0">
                          <a:latin typeface="Cambria Math" panose="02040503050406030204" pitchFamily="18" charset="0"/>
                        </a:rPr>
                        <m:t>𝑠</m:t>
                      </m:r>
                      <m:r>
                        <a:rPr lang="en-US" sz="2000" b="0" i="1" smtClean="0">
                          <a:latin typeface="Cambria Math" panose="02040503050406030204" pitchFamily="18" charset="0"/>
                        </a:rPr>
                        <m:t>=</m:t>
                      </m:r>
                      <m:rad>
                        <m:radPr>
                          <m:degHide m:val="on"/>
                          <m:ctrlPr>
                            <a:rPr lang="en-US" sz="2000" b="0" i="1" smtClean="0">
                              <a:latin typeface="Cambria Math" panose="02040503050406030204" pitchFamily="18" charset="0"/>
                            </a:rPr>
                          </m:ctrlPr>
                        </m:radPr>
                        <m:deg/>
                        <m:e>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𝑠</m:t>
                              </m:r>
                            </m:e>
                            <m:sup>
                              <m:r>
                                <a:rPr lang="en-US" sz="2000" b="0" i="1" smtClean="0">
                                  <a:latin typeface="Cambria Math" panose="02040503050406030204" pitchFamily="18" charset="0"/>
                                </a:rPr>
                                <m:t>2</m:t>
                              </m:r>
                            </m:sup>
                          </m:sSup>
                        </m:e>
                      </m:rad>
                      <m:r>
                        <a:rPr lang="en-US" sz="2000" b="0" i="1" smtClean="0">
                          <a:latin typeface="Cambria Math" panose="02040503050406030204" pitchFamily="18" charset="0"/>
                        </a:rPr>
                        <m:t>=</m:t>
                      </m:r>
                      <m:rad>
                        <m:radPr>
                          <m:degHide m:val="on"/>
                          <m:ctrlPr>
                            <a:rPr lang="en-US" sz="2000" b="0" i="1" smtClean="0">
                              <a:latin typeface="Cambria Math" panose="02040503050406030204" pitchFamily="18" charset="0"/>
                            </a:rPr>
                          </m:ctrlPr>
                        </m:radPr>
                        <m:deg/>
                        <m:e>
                          <m:r>
                            <a:rPr lang="en-US" sz="2000" b="0" i="1" smtClean="0">
                              <a:latin typeface="Cambria Math" panose="02040503050406030204" pitchFamily="18" charset="0"/>
                            </a:rPr>
                            <m:t>0.2286</m:t>
                          </m:r>
                        </m:e>
                      </m:rad>
                      <m:r>
                        <a:rPr lang="en-US" sz="2000" b="0" i="1" smtClean="0">
                          <a:latin typeface="Cambria Math" panose="02040503050406030204" pitchFamily="18" charset="0"/>
                        </a:rPr>
                        <m:t>=0.48</m:t>
                      </m:r>
                    </m:oMath>
                  </m:oMathPara>
                </a14:m>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581945"/>
                <a:ext cx="7886700" cy="4883151"/>
              </a:xfrm>
              <a:blipFill>
                <a:blip r:embed="rId2"/>
                <a:stretch>
                  <a:fillRect l="-773" t="-624"/>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048614CC-46F7-406F-919F-4DF7A2A26C62}" type="slidenum">
              <a:rPr lang="en-US" smtClean="0"/>
              <a:t>6</a:t>
            </a:fld>
            <a:endParaRPr lang="en-US"/>
          </a:p>
        </p:txBody>
      </p:sp>
    </p:spTree>
    <p:extLst>
      <p:ext uri="{BB962C8B-B14F-4D97-AF65-F5344CB8AC3E}">
        <p14:creationId xmlns:p14="http://schemas.microsoft.com/office/powerpoint/2010/main" val="188965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Variance</a:t>
            </a:r>
          </a:p>
        </p:txBody>
      </p:sp>
      <p:sp>
        <p:nvSpPr>
          <p:cNvPr id="3" name="Content Placeholder 2"/>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000" b="1" dirty="0">
                <a:solidFill>
                  <a:srgbClr val="C00000"/>
                </a:solidFill>
              </a:rPr>
              <a:t>How the sample variance measures variability</a:t>
            </a:r>
          </a:p>
          <a:p>
            <a:pPr>
              <a:lnSpc>
                <a:spcPct val="110000"/>
              </a:lnSpc>
              <a:spcBef>
                <a:spcPts val="0"/>
              </a:spcBef>
            </a:pPr>
            <a:r>
              <a:rPr lang="en-US" sz="2000" dirty="0"/>
              <a:t>From the example</a:t>
            </a:r>
          </a:p>
        </p:txBody>
      </p:sp>
      <p:sp>
        <p:nvSpPr>
          <p:cNvPr id="4" name="Slide Number Placeholder 3"/>
          <p:cNvSpPr>
            <a:spLocks noGrp="1"/>
          </p:cNvSpPr>
          <p:nvPr>
            <p:ph type="sldNum" sz="quarter" idx="12"/>
          </p:nvPr>
        </p:nvSpPr>
        <p:spPr/>
        <p:txBody>
          <a:bodyPr/>
          <a:lstStyle/>
          <a:p>
            <a:fld id="{048614CC-46F7-406F-919F-4DF7A2A26C62}" type="slidenum">
              <a:rPr lang="en-US" smtClean="0"/>
              <a:t>7</a:t>
            </a:fld>
            <a:endParaRPr lang="en-US"/>
          </a:p>
        </p:txBody>
      </p:sp>
      <p:pic>
        <p:nvPicPr>
          <p:cNvPr id="7" name="Picture 6">
            <a:extLst>
              <a:ext uri="{FF2B5EF4-FFF2-40B4-BE49-F238E27FC236}">
                <a16:creationId xmlns:a16="http://schemas.microsoft.com/office/drawing/2014/main" id="{0B818311-4952-D6F0-D1CA-4229A21132A1}"/>
              </a:ext>
            </a:extLst>
          </p:cNvPr>
          <p:cNvPicPr>
            <a:picLocks noChangeAspect="1"/>
          </p:cNvPicPr>
          <p:nvPr/>
        </p:nvPicPr>
        <p:blipFill>
          <a:blip r:embed="rId2"/>
          <a:stretch>
            <a:fillRect/>
          </a:stretch>
        </p:blipFill>
        <p:spPr>
          <a:xfrm>
            <a:off x="2714784" y="2636365"/>
            <a:ext cx="3714432" cy="1298455"/>
          </a:xfrm>
          <a:prstGeom prst="rect">
            <a:avLst/>
          </a:prstGeom>
        </p:spPr>
      </p:pic>
      <p:pic>
        <p:nvPicPr>
          <p:cNvPr id="9" name="Picture 8">
            <a:extLst>
              <a:ext uri="{FF2B5EF4-FFF2-40B4-BE49-F238E27FC236}">
                <a16:creationId xmlns:a16="http://schemas.microsoft.com/office/drawing/2014/main" id="{CEBC5649-6B8A-4538-A29B-EBCF2CF283E4}"/>
              </a:ext>
            </a:extLst>
          </p:cNvPr>
          <p:cNvPicPr>
            <a:picLocks noChangeAspect="1"/>
          </p:cNvPicPr>
          <p:nvPr/>
        </p:nvPicPr>
        <p:blipFill>
          <a:blip r:embed="rId3"/>
          <a:stretch>
            <a:fillRect/>
          </a:stretch>
        </p:blipFill>
        <p:spPr>
          <a:xfrm>
            <a:off x="2388394" y="4112219"/>
            <a:ext cx="4367212" cy="2244132"/>
          </a:xfrm>
          <a:prstGeom prst="rect">
            <a:avLst/>
          </a:prstGeom>
        </p:spPr>
      </p:pic>
    </p:spTree>
    <p:extLst>
      <p:ext uri="{BB962C8B-B14F-4D97-AF65-F5344CB8AC3E}">
        <p14:creationId xmlns:p14="http://schemas.microsoft.com/office/powerpoint/2010/main" val="85670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Variance</a:t>
            </a:r>
          </a:p>
        </p:txBody>
      </p:sp>
      <p:sp>
        <p:nvSpPr>
          <p:cNvPr id="3" name="Content Placeholder 2"/>
          <p:cNvSpPr>
            <a:spLocks noGrp="1"/>
          </p:cNvSpPr>
          <p:nvPr>
            <p:ph idx="1"/>
          </p:nvPr>
        </p:nvSpPr>
        <p:spPr>
          <a:xfrm>
            <a:off x="628650" y="1690689"/>
            <a:ext cx="7886700" cy="4883151"/>
          </a:xfrm>
        </p:spPr>
        <p:txBody>
          <a:bodyPr>
            <a:normAutofit/>
          </a:bodyPr>
          <a:lstStyle/>
          <a:p>
            <a:pPr marL="0" indent="0">
              <a:lnSpc>
                <a:spcPct val="110000"/>
              </a:lnSpc>
              <a:spcBef>
                <a:spcPts val="0"/>
              </a:spcBef>
              <a:buNone/>
            </a:pPr>
            <a:r>
              <a:rPr lang="en-US" sz="2000" b="1" dirty="0">
                <a:solidFill>
                  <a:srgbClr val="C00000"/>
                </a:solidFill>
              </a:rPr>
              <a:t>Population variance</a:t>
            </a:r>
          </a:p>
          <a:p>
            <a:pPr marL="0" indent="0">
              <a:lnSpc>
                <a:spcPct val="110000"/>
              </a:lnSpc>
              <a:spcBef>
                <a:spcPts val="0"/>
              </a:spcBef>
              <a:buNone/>
            </a:pPr>
            <a:r>
              <a:rPr lang="en-US" sz="2000" dirty="0"/>
              <a:t>It is analogous to sample variance.</a:t>
            </a:r>
          </a:p>
        </p:txBody>
      </p:sp>
      <p:sp>
        <p:nvSpPr>
          <p:cNvPr id="4" name="Slide Number Placeholder 3"/>
          <p:cNvSpPr>
            <a:spLocks noGrp="1"/>
          </p:cNvSpPr>
          <p:nvPr>
            <p:ph type="sldNum" sz="quarter" idx="12"/>
          </p:nvPr>
        </p:nvSpPr>
        <p:spPr/>
        <p:txBody>
          <a:bodyPr/>
          <a:lstStyle/>
          <a:p>
            <a:fld id="{048614CC-46F7-406F-919F-4DF7A2A26C62}" type="slidenum">
              <a:rPr lang="en-US" smtClean="0"/>
              <a:t>8</a:t>
            </a:fld>
            <a:endParaRPr lang="en-US"/>
          </a:p>
        </p:txBody>
      </p:sp>
      <p:pic>
        <p:nvPicPr>
          <p:cNvPr id="6" name="Picture 5">
            <a:extLst>
              <a:ext uri="{FF2B5EF4-FFF2-40B4-BE49-F238E27FC236}">
                <a16:creationId xmlns:a16="http://schemas.microsoft.com/office/drawing/2014/main" id="{3DEAE04E-0F09-57DD-DCA1-17EEED72F8BA}"/>
              </a:ext>
            </a:extLst>
          </p:cNvPr>
          <p:cNvPicPr>
            <a:picLocks noChangeAspect="1"/>
          </p:cNvPicPr>
          <p:nvPr/>
        </p:nvPicPr>
        <p:blipFill>
          <a:blip r:embed="rId2"/>
          <a:stretch>
            <a:fillRect/>
          </a:stretch>
        </p:blipFill>
        <p:spPr>
          <a:xfrm>
            <a:off x="3190998" y="2503806"/>
            <a:ext cx="2478599" cy="1232218"/>
          </a:xfrm>
          <a:prstGeom prst="rect">
            <a:avLst/>
          </a:prstGeom>
        </p:spPr>
      </p:pic>
    </p:spTree>
    <p:extLst>
      <p:ext uri="{BB962C8B-B14F-4D97-AF65-F5344CB8AC3E}">
        <p14:creationId xmlns:p14="http://schemas.microsoft.com/office/powerpoint/2010/main" val="73325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Frequency Distributions and Histograms</a:t>
            </a:r>
          </a:p>
        </p:txBody>
      </p:sp>
      <p:sp>
        <p:nvSpPr>
          <p:cNvPr id="3" name="Content Placeholder 2"/>
          <p:cNvSpPr>
            <a:spLocks noGrp="1"/>
          </p:cNvSpPr>
          <p:nvPr>
            <p:ph idx="1"/>
          </p:nvPr>
        </p:nvSpPr>
        <p:spPr>
          <a:xfrm>
            <a:off x="628650" y="1690689"/>
            <a:ext cx="7886700" cy="4883151"/>
          </a:xfrm>
        </p:spPr>
        <p:txBody>
          <a:bodyPr>
            <a:normAutofit/>
          </a:bodyPr>
          <a:lstStyle/>
          <a:p>
            <a:pPr>
              <a:lnSpc>
                <a:spcPct val="100000"/>
              </a:lnSpc>
              <a:spcBef>
                <a:spcPts val="0"/>
              </a:spcBef>
            </a:pPr>
            <a:r>
              <a:rPr lang="en-US" sz="2000" dirty="0"/>
              <a:t>A </a:t>
            </a:r>
            <a:r>
              <a:rPr lang="en-US" sz="2000" dirty="0">
                <a:solidFill>
                  <a:srgbClr val="C00000"/>
                </a:solidFill>
              </a:rPr>
              <a:t>frequency distribution </a:t>
            </a:r>
            <a:r>
              <a:rPr lang="en-US" sz="2000" dirty="0"/>
              <a:t>is a compact summary of data.</a:t>
            </a:r>
          </a:p>
          <a:p>
            <a:pPr>
              <a:lnSpc>
                <a:spcPct val="100000"/>
              </a:lnSpc>
              <a:spcBef>
                <a:spcPts val="0"/>
              </a:spcBef>
            </a:pPr>
            <a:r>
              <a:rPr lang="en-US" sz="2000" dirty="0"/>
              <a:t>Divide the range of the data into intervals (cells and bins)</a:t>
            </a:r>
          </a:p>
          <a:p>
            <a:pPr>
              <a:lnSpc>
                <a:spcPct val="100000"/>
              </a:lnSpc>
              <a:spcBef>
                <a:spcPts val="0"/>
              </a:spcBef>
            </a:pPr>
            <a:r>
              <a:rPr lang="en-US" sz="2000" dirty="0"/>
              <a:t>The bins should be of equal width in order to enhance the visual information in the frequency distribution.</a:t>
            </a:r>
          </a:p>
          <a:p>
            <a:pPr>
              <a:lnSpc>
                <a:spcPct val="100000"/>
              </a:lnSpc>
              <a:spcBef>
                <a:spcPts val="0"/>
              </a:spcBef>
            </a:pPr>
            <a:r>
              <a:rPr lang="en-US" sz="2000" dirty="0"/>
              <a:t>Several sets of rules can be used to determine the member of bins in a histogram. However, choosing the number of bins approximately equal to the </a:t>
            </a:r>
            <a:r>
              <a:rPr lang="en-US" sz="2000" dirty="0">
                <a:solidFill>
                  <a:srgbClr val="C00000"/>
                </a:solidFill>
              </a:rPr>
              <a:t>square root of the number of observations</a:t>
            </a:r>
            <a:r>
              <a:rPr lang="en-US" sz="2000" dirty="0"/>
              <a:t> often works well in practice.</a:t>
            </a:r>
          </a:p>
          <a:p>
            <a:pPr>
              <a:lnSpc>
                <a:spcPct val="100000"/>
              </a:lnSpc>
              <a:spcBef>
                <a:spcPts val="0"/>
              </a:spcBef>
            </a:pPr>
            <a:r>
              <a:rPr lang="en-US" sz="2000" dirty="0"/>
              <a:t>The </a:t>
            </a:r>
            <a:r>
              <a:rPr lang="en-US" sz="2000" dirty="0">
                <a:solidFill>
                  <a:srgbClr val="C00000"/>
                </a:solidFill>
              </a:rPr>
              <a:t>relative frequencies </a:t>
            </a:r>
            <a:r>
              <a:rPr lang="en-US" sz="2000" dirty="0"/>
              <a:t>are found by dividing the observed frequency in each bin by the total number of observations.</a:t>
            </a:r>
          </a:p>
        </p:txBody>
      </p:sp>
      <p:sp>
        <p:nvSpPr>
          <p:cNvPr id="4" name="Slide Number Placeholder 3"/>
          <p:cNvSpPr>
            <a:spLocks noGrp="1"/>
          </p:cNvSpPr>
          <p:nvPr>
            <p:ph type="sldNum" sz="quarter" idx="12"/>
          </p:nvPr>
        </p:nvSpPr>
        <p:spPr/>
        <p:txBody>
          <a:bodyPr/>
          <a:lstStyle/>
          <a:p>
            <a:fld id="{048614CC-46F7-406F-919F-4DF7A2A26C62}" type="slidenum">
              <a:rPr lang="en-US" smtClean="0"/>
              <a:t>9</a:t>
            </a:fld>
            <a:endParaRPr lang="en-US"/>
          </a:p>
        </p:txBody>
      </p:sp>
    </p:spTree>
    <p:extLst>
      <p:ext uri="{BB962C8B-B14F-4D97-AF65-F5344CB8AC3E}">
        <p14:creationId xmlns:p14="http://schemas.microsoft.com/office/powerpoint/2010/main" val="1223726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1851</TotalTime>
  <Words>1022</Words>
  <Application>Microsoft Office PowerPoint</Application>
  <PresentationFormat>On-screen Show (4:3)</PresentationFormat>
  <Paragraphs>158</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Cambria Math</vt:lpstr>
      <vt:lpstr>Wingdings</vt:lpstr>
      <vt:lpstr>Office Theme</vt:lpstr>
      <vt:lpstr>ENGT 3510   Welcome to  Advanced Statistics in Engineering Technology</vt:lpstr>
      <vt:lpstr>Mean</vt:lpstr>
      <vt:lpstr>Mean</vt:lpstr>
      <vt:lpstr>Variance</vt:lpstr>
      <vt:lpstr>Variance</vt:lpstr>
      <vt:lpstr>Variance</vt:lpstr>
      <vt:lpstr>Variance</vt:lpstr>
      <vt:lpstr>Variance</vt:lpstr>
      <vt:lpstr>Frequency Distributions and Histograms</vt:lpstr>
      <vt:lpstr>Frequency Distributions and Histograms</vt:lpstr>
      <vt:lpstr>Example</vt:lpstr>
      <vt:lpstr>Example</vt:lpstr>
      <vt:lpstr>Histograms</vt:lpstr>
      <vt:lpstr>Skewness</vt:lpstr>
      <vt:lpstr>Skewness</vt:lpstr>
      <vt:lpstr>Karl Pearson’s Coefficient of Skewness</vt:lpstr>
      <vt:lpstr>Skewness</vt:lpstr>
      <vt:lpstr>Karl Pearson’s Coefficient of Skewness</vt:lpstr>
      <vt:lpstr>Karl Pearson’s Coefficient of Skewness</vt:lpstr>
      <vt:lpstr>Karl Pearson’s Coefficient of Skewness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ENGR 169</dc:title>
  <dc:creator>Arup Dey</dc:creator>
  <cp:lastModifiedBy>Arup  Dey</cp:lastModifiedBy>
  <cp:revision>199</cp:revision>
  <dcterms:created xsi:type="dcterms:W3CDTF">2017-08-19T20:02:19Z</dcterms:created>
  <dcterms:modified xsi:type="dcterms:W3CDTF">2025-08-20T15:08:06Z</dcterms:modified>
</cp:coreProperties>
</file>